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57" r:id="rId3"/>
    <p:sldId id="258" r:id="rId4"/>
    <p:sldId id="259" r:id="rId5"/>
    <p:sldId id="260" r:id="rId6"/>
    <p:sldId id="263" r:id="rId7"/>
    <p:sldId id="261" r:id="rId8"/>
    <p:sldId id="264" r:id="rId9"/>
    <p:sldId id="262" r:id="rId10"/>
    <p:sldId id="265" r:id="rId11"/>
  </p:sldIdLst>
  <p:sldSz cx="12192000" cy="6858000"/>
  <p:notesSz cx="6735763" cy="98663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e-DE" dirty="0"/>
          </a:p>
        </p:txBody>
      </p:sp>
      <p:sp>
        <p:nvSpPr>
          <p:cNvPr id="3" name="Označba mesta datuma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EC8D9F84-6BCB-4FD2-8DCA-19D27B19B31A}" type="datetime1">
              <a:rPr lang="sl-SI" smtClean="0"/>
              <a:t>8.8.2018</a:t>
            </a:fld>
            <a:endParaRPr lang="de-DE" dirty="0"/>
          </a:p>
        </p:txBody>
      </p:sp>
      <p:sp>
        <p:nvSpPr>
          <p:cNvPr id="4" name="Označba mesta noge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r>
              <a:rPr lang="de-DE" smtClean="0"/>
              <a:t>MIGI d.o.o. Tržič</a:t>
            </a:r>
            <a:endParaRPr lang="de-DE" dirty="0"/>
          </a:p>
        </p:txBody>
      </p:sp>
      <p:sp>
        <p:nvSpPr>
          <p:cNvPr id="5" name="Označba mesta številke diapozitiva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084C7FFE-FF7A-470A-B293-98925D4CAE5A}" type="slidenum">
              <a:rPr lang="de-DE" smtClean="0"/>
              <a:t>‹#›</a:t>
            </a:fld>
            <a:endParaRPr lang="de-DE" dirty="0"/>
          </a:p>
        </p:txBody>
      </p:sp>
    </p:spTree>
    <p:extLst>
      <p:ext uri="{BB962C8B-B14F-4D97-AF65-F5344CB8AC3E}">
        <p14:creationId xmlns:p14="http://schemas.microsoft.com/office/powerpoint/2010/main" val="30003790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e-DE" dirty="0"/>
          </a:p>
        </p:txBody>
      </p:sp>
      <p:sp>
        <p:nvSpPr>
          <p:cNvPr id="3" name="Označba mesta datuma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1017B51-61F9-4DB4-85A0-D73C5FD5F959}" type="datetime1">
              <a:rPr lang="sl-SI" smtClean="0"/>
              <a:t>8.8.2018</a:t>
            </a:fld>
            <a:endParaRPr lang="de-DE" dirty="0"/>
          </a:p>
        </p:txBody>
      </p:sp>
      <p:sp>
        <p:nvSpPr>
          <p:cNvPr id="4" name="Označba mesta stranske slik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Označba mesta opomb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6" name="Označba mesta no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r>
              <a:rPr lang="de-DE" smtClean="0"/>
              <a:t>MIGI d.o.o. Tržič</a:t>
            </a:r>
            <a:endParaRPr lang="de-DE" dirty="0"/>
          </a:p>
        </p:txBody>
      </p:sp>
      <p:sp>
        <p:nvSpPr>
          <p:cNvPr id="7" name="Označba mesta številke diapozitiva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33A316F-8A11-4ACE-A8AC-3E2FEE2F49BD}" type="slidenum">
              <a:rPr lang="de-DE" smtClean="0"/>
              <a:t>‹#›</a:t>
            </a:fld>
            <a:endParaRPr lang="de-DE" dirty="0"/>
          </a:p>
        </p:txBody>
      </p:sp>
    </p:spTree>
    <p:extLst>
      <p:ext uri="{BB962C8B-B14F-4D97-AF65-F5344CB8AC3E}">
        <p14:creationId xmlns:p14="http://schemas.microsoft.com/office/powerpoint/2010/main" val="287720588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de-DE" dirty="0"/>
          </a:p>
        </p:txBody>
      </p:sp>
      <p:sp>
        <p:nvSpPr>
          <p:cNvPr id="4" name="Označba mesta številke diapozitiva 3"/>
          <p:cNvSpPr>
            <a:spLocks noGrp="1"/>
          </p:cNvSpPr>
          <p:nvPr>
            <p:ph type="sldNum" sz="quarter" idx="10"/>
          </p:nvPr>
        </p:nvSpPr>
        <p:spPr/>
        <p:txBody>
          <a:bodyPr/>
          <a:lstStyle/>
          <a:p>
            <a:fld id="{433A316F-8A11-4ACE-A8AC-3E2FEE2F49BD}" type="slidenum">
              <a:rPr lang="de-DE" smtClean="0"/>
              <a:t>1</a:t>
            </a:fld>
            <a:endParaRPr lang="de-DE" dirty="0"/>
          </a:p>
        </p:txBody>
      </p:sp>
      <p:sp>
        <p:nvSpPr>
          <p:cNvPr id="5" name="Označba mesta datuma 4"/>
          <p:cNvSpPr>
            <a:spLocks noGrp="1"/>
          </p:cNvSpPr>
          <p:nvPr>
            <p:ph type="dt" idx="11"/>
          </p:nvPr>
        </p:nvSpPr>
        <p:spPr/>
        <p:txBody>
          <a:bodyPr/>
          <a:lstStyle/>
          <a:p>
            <a:fld id="{FE375EE5-8472-4DEC-9A00-B466BD1EB219}" type="datetime1">
              <a:rPr lang="sl-SI" smtClean="0"/>
              <a:t>8.8.2018</a:t>
            </a:fld>
            <a:endParaRPr lang="de-DE" dirty="0"/>
          </a:p>
        </p:txBody>
      </p:sp>
      <p:sp>
        <p:nvSpPr>
          <p:cNvPr id="6" name="Označba mesta glave 5"/>
          <p:cNvSpPr>
            <a:spLocks noGrp="1"/>
          </p:cNvSpPr>
          <p:nvPr>
            <p:ph type="hdr" sz="quarter" idx="12"/>
          </p:nvPr>
        </p:nvSpPr>
        <p:spPr/>
        <p:txBody>
          <a:bodyPr/>
          <a:lstStyle/>
          <a:p>
            <a:endParaRPr lang="de-DE" dirty="0"/>
          </a:p>
        </p:txBody>
      </p:sp>
      <p:sp>
        <p:nvSpPr>
          <p:cNvPr id="7" name="Označba mesta noge 6"/>
          <p:cNvSpPr>
            <a:spLocks noGrp="1"/>
          </p:cNvSpPr>
          <p:nvPr>
            <p:ph type="ftr" sz="quarter" idx="13"/>
          </p:nvPr>
        </p:nvSpPr>
        <p:spPr/>
        <p:txBody>
          <a:bodyPr/>
          <a:lstStyle/>
          <a:p>
            <a:r>
              <a:rPr lang="de-DE" smtClean="0"/>
              <a:t>MIGI d.o.o. Tržič</a:t>
            </a:r>
            <a:endParaRPr lang="de-DE" dirty="0"/>
          </a:p>
        </p:txBody>
      </p:sp>
    </p:spTree>
    <p:extLst>
      <p:ext uri="{BB962C8B-B14F-4D97-AF65-F5344CB8AC3E}">
        <p14:creationId xmlns:p14="http://schemas.microsoft.com/office/powerpoint/2010/main" val="294131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de-DE"/>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de-DE"/>
          </a:p>
        </p:txBody>
      </p:sp>
      <p:sp>
        <p:nvSpPr>
          <p:cNvPr id="4" name="Označba mesta datuma 3"/>
          <p:cNvSpPr>
            <a:spLocks noGrp="1"/>
          </p:cNvSpPr>
          <p:nvPr>
            <p:ph type="dt" sz="half" idx="10"/>
          </p:nvPr>
        </p:nvSpPr>
        <p:spPr/>
        <p:txBody>
          <a:bodyPr/>
          <a:lstStyle/>
          <a:p>
            <a:fld id="{63B816B8-B86F-4B65-8E2D-C852DE3546B4}" type="datetime1">
              <a:rPr lang="sl-SI" smtClean="0"/>
              <a:t>8.8.2018</a:t>
            </a:fld>
            <a:endParaRPr lang="de-DE" dirty="0"/>
          </a:p>
        </p:txBody>
      </p:sp>
      <p:sp>
        <p:nvSpPr>
          <p:cNvPr id="5" name="Označba mesta noge 4"/>
          <p:cNvSpPr>
            <a:spLocks noGrp="1"/>
          </p:cNvSpPr>
          <p:nvPr>
            <p:ph type="ftr" sz="quarter" idx="11"/>
          </p:nvPr>
        </p:nvSpPr>
        <p:spPr/>
        <p:txBody>
          <a:bodyPr/>
          <a:lstStyle/>
          <a:p>
            <a:endParaRPr lang="de-DE" dirty="0"/>
          </a:p>
        </p:txBody>
      </p:sp>
      <p:sp>
        <p:nvSpPr>
          <p:cNvPr id="6" name="Označba mesta številke diapozitiva 5"/>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1432310703"/>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de-DE"/>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4" name="Označba mesta datuma 3"/>
          <p:cNvSpPr>
            <a:spLocks noGrp="1"/>
          </p:cNvSpPr>
          <p:nvPr>
            <p:ph type="dt" sz="half" idx="10"/>
          </p:nvPr>
        </p:nvSpPr>
        <p:spPr/>
        <p:txBody>
          <a:bodyPr/>
          <a:lstStyle/>
          <a:p>
            <a:fld id="{65DFF59D-57D6-4332-8FE1-E342BDD20C6E}" type="datetime1">
              <a:rPr lang="sl-SI" smtClean="0"/>
              <a:t>8.8.2018</a:t>
            </a:fld>
            <a:endParaRPr lang="de-DE" dirty="0"/>
          </a:p>
        </p:txBody>
      </p:sp>
      <p:sp>
        <p:nvSpPr>
          <p:cNvPr id="5" name="Označba mesta noge 4"/>
          <p:cNvSpPr>
            <a:spLocks noGrp="1"/>
          </p:cNvSpPr>
          <p:nvPr>
            <p:ph type="ftr" sz="quarter" idx="11"/>
          </p:nvPr>
        </p:nvSpPr>
        <p:spPr/>
        <p:txBody>
          <a:bodyPr/>
          <a:lstStyle/>
          <a:p>
            <a:endParaRPr lang="de-DE" dirty="0"/>
          </a:p>
        </p:txBody>
      </p:sp>
      <p:sp>
        <p:nvSpPr>
          <p:cNvPr id="6" name="Označba mesta številke diapozitiva 5"/>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230457822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de-DE"/>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4" name="Označba mesta datuma 3"/>
          <p:cNvSpPr>
            <a:spLocks noGrp="1"/>
          </p:cNvSpPr>
          <p:nvPr>
            <p:ph type="dt" sz="half" idx="10"/>
          </p:nvPr>
        </p:nvSpPr>
        <p:spPr/>
        <p:txBody>
          <a:bodyPr/>
          <a:lstStyle/>
          <a:p>
            <a:fld id="{BA73C3DE-BDD5-448A-A53C-70B0FB4B3D0A}" type="datetime1">
              <a:rPr lang="sl-SI" smtClean="0"/>
              <a:t>8.8.2018</a:t>
            </a:fld>
            <a:endParaRPr lang="de-DE" dirty="0"/>
          </a:p>
        </p:txBody>
      </p:sp>
      <p:sp>
        <p:nvSpPr>
          <p:cNvPr id="5" name="Označba mesta noge 4"/>
          <p:cNvSpPr>
            <a:spLocks noGrp="1"/>
          </p:cNvSpPr>
          <p:nvPr>
            <p:ph type="ftr" sz="quarter" idx="11"/>
          </p:nvPr>
        </p:nvSpPr>
        <p:spPr/>
        <p:txBody>
          <a:bodyPr/>
          <a:lstStyle/>
          <a:p>
            <a:endParaRPr lang="de-DE" dirty="0"/>
          </a:p>
        </p:txBody>
      </p:sp>
      <p:sp>
        <p:nvSpPr>
          <p:cNvPr id="6" name="Označba mesta številke diapozitiva 5"/>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115647741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de-DE"/>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4" name="Označba mesta datuma 3"/>
          <p:cNvSpPr>
            <a:spLocks noGrp="1"/>
          </p:cNvSpPr>
          <p:nvPr>
            <p:ph type="dt" sz="half" idx="10"/>
          </p:nvPr>
        </p:nvSpPr>
        <p:spPr/>
        <p:txBody>
          <a:bodyPr/>
          <a:lstStyle/>
          <a:p>
            <a:fld id="{DF738967-15A7-47E1-8EBF-838159038293}" type="datetime1">
              <a:rPr lang="sl-SI" smtClean="0"/>
              <a:t>8.8.2018</a:t>
            </a:fld>
            <a:endParaRPr lang="de-DE" dirty="0"/>
          </a:p>
        </p:txBody>
      </p:sp>
      <p:sp>
        <p:nvSpPr>
          <p:cNvPr id="5" name="Označba mesta noge 4"/>
          <p:cNvSpPr>
            <a:spLocks noGrp="1"/>
          </p:cNvSpPr>
          <p:nvPr>
            <p:ph type="ftr" sz="quarter" idx="11"/>
          </p:nvPr>
        </p:nvSpPr>
        <p:spPr/>
        <p:txBody>
          <a:bodyPr/>
          <a:lstStyle/>
          <a:p>
            <a:endParaRPr lang="de-DE" dirty="0"/>
          </a:p>
        </p:txBody>
      </p:sp>
      <p:sp>
        <p:nvSpPr>
          <p:cNvPr id="6" name="Označba mesta številke diapozitiva 5"/>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414328893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de-DE"/>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6752DA48-CE31-4B30-990C-E3F91105C742}" type="datetime1">
              <a:rPr lang="sl-SI" smtClean="0"/>
              <a:t>8.8.2018</a:t>
            </a:fld>
            <a:endParaRPr lang="de-DE" dirty="0"/>
          </a:p>
        </p:txBody>
      </p:sp>
      <p:sp>
        <p:nvSpPr>
          <p:cNvPr id="5" name="Označba mesta noge 4"/>
          <p:cNvSpPr>
            <a:spLocks noGrp="1"/>
          </p:cNvSpPr>
          <p:nvPr>
            <p:ph type="ftr" sz="quarter" idx="11"/>
          </p:nvPr>
        </p:nvSpPr>
        <p:spPr/>
        <p:txBody>
          <a:bodyPr/>
          <a:lstStyle/>
          <a:p>
            <a:endParaRPr lang="de-DE" dirty="0"/>
          </a:p>
        </p:txBody>
      </p:sp>
      <p:sp>
        <p:nvSpPr>
          <p:cNvPr id="6" name="Označba mesta številke diapozitiva 5"/>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3706605263"/>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de-DE"/>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5" name="Označba mesta datuma 4"/>
          <p:cNvSpPr>
            <a:spLocks noGrp="1"/>
          </p:cNvSpPr>
          <p:nvPr>
            <p:ph type="dt" sz="half" idx="10"/>
          </p:nvPr>
        </p:nvSpPr>
        <p:spPr/>
        <p:txBody>
          <a:bodyPr/>
          <a:lstStyle/>
          <a:p>
            <a:fld id="{94DCB564-ED10-40AA-893A-260CAFC6A0A4}" type="datetime1">
              <a:rPr lang="sl-SI" smtClean="0"/>
              <a:t>8.8.2018</a:t>
            </a:fld>
            <a:endParaRPr lang="de-DE" dirty="0"/>
          </a:p>
        </p:txBody>
      </p:sp>
      <p:sp>
        <p:nvSpPr>
          <p:cNvPr id="6" name="Označba mesta noge 5"/>
          <p:cNvSpPr>
            <a:spLocks noGrp="1"/>
          </p:cNvSpPr>
          <p:nvPr>
            <p:ph type="ftr" sz="quarter" idx="11"/>
          </p:nvPr>
        </p:nvSpPr>
        <p:spPr/>
        <p:txBody>
          <a:bodyPr/>
          <a:lstStyle/>
          <a:p>
            <a:endParaRPr lang="de-DE" dirty="0"/>
          </a:p>
        </p:txBody>
      </p:sp>
      <p:sp>
        <p:nvSpPr>
          <p:cNvPr id="7" name="Označba mesta številke diapozitiva 6"/>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3052382173"/>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de-DE"/>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7" name="Označba mesta datuma 6"/>
          <p:cNvSpPr>
            <a:spLocks noGrp="1"/>
          </p:cNvSpPr>
          <p:nvPr>
            <p:ph type="dt" sz="half" idx="10"/>
          </p:nvPr>
        </p:nvSpPr>
        <p:spPr/>
        <p:txBody>
          <a:bodyPr/>
          <a:lstStyle/>
          <a:p>
            <a:fld id="{3718ECE9-6CD2-4281-BEF7-68D1DC402BD4}" type="datetime1">
              <a:rPr lang="sl-SI" smtClean="0"/>
              <a:t>8.8.2018</a:t>
            </a:fld>
            <a:endParaRPr lang="de-DE" dirty="0"/>
          </a:p>
        </p:txBody>
      </p:sp>
      <p:sp>
        <p:nvSpPr>
          <p:cNvPr id="8" name="Označba mesta noge 7"/>
          <p:cNvSpPr>
            <a:spLocks noGrp="1"/>
          </p:cNvSpPr>
          <p:nvPr>
            <p:ph type="ftr" sz="quarter" idx="11"/>
          </p:nvPr>
        </p:nvSpPr>
        <p:spPr/>
        <p:txBody>
          <a:bodyPr/>
          <a:lstStyle/>
          <a:p>
            <a:endParaRPr lang="de-DE" dirty="0"/>
          </a:p>
        </p:txBody>
      </p:sp>
      <p:sp>
        <p:nvSpPr>
          <p:cNvPr id="9" name="Označba mesta številke diapozitiva 8"/>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3030907960"/>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de-DE"/>
          </a:p>
        </p:txBody>
      </p:sp>
      <p:sp>
        <p:nvSpPr>
          <p:cNvPr id="3" name="Označba mesta datuma 2"/>
          <p:cNvSpPr>
            <a:spLocks noGrp="1"/>
          </p:cNvSpPr>
          <p:nvPr>
            <p:ph type="dt" sz="half" idx="10"/>
          </p:nvPr>
        </p:nvSpPr>
        <p:spPr/>
        <p:txBody>
          <a:bodyPr/>
          <a:lstStyle/>
          <a:p>
            <a:fld id="{58BDE218-2858-4B3B-943C-16E736AB368C}" type="datetime1">
              <a:rPr lang="sl-SI" smtClean="0"/>
              <a:t>8.8.2018</a:t>
            </a:fld>
            <a:endParaRPr lang="de-DE" dirty="0"/>
          </a:p>
        </p:txBody>
      </p:sp>
      <p:sp>
        <p:nvSpPr>
          <p:cNvPr id="4" name="Označba mesta noge 3"/>
          <p:cNvSpPr>
            <a:spLocks noGrp="1"/>
          </p:cNvSpPr>
          <p:nvPr>
            <p:ph type="ftr" sz="quarter" idx="11"/>
          </p:nvPr>
        </p:nvSpPr>
        <p:spPr/>
        <p:txBody>
          <a:bodyPr/>
          <a:lstStyle/>
          <a:p>
            <a:endParaRPr lang="de-DE" dirty="0"/>
          </a:p>
        </p:txBody>
      </p:sp>
      <p:sp>
        <p:nvSpPr>
          <p:cNvPr id="5" name="Označba mesta številke diapozitiva 4"/>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110042398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DED5E7FE-D5E9-45AC-A3B0-8285A1B93C57}" type="datetime1">
              <a:rPr lang="sl-SI" smtClean="0"/>
              <a:t>8.8.2018</a:t>
            </a:fld>
            <a:endParaRPr lang="de-DE" dirty="0"/>
          </a:p>
        </p:txBody>
      </p:sp>
      <p:sp>
        <p:nvSpPr>
          <p:cNvPr id="3" name="Označba mesta noge 2"/>
          <p:cNvSpPr>
            <a:spLocks noGrp="1"/>
          </p:cNvSpPr>
          <p:nvPr>
            <p:ph type="ftr" sz="quarter" idx="11"/>
          </p:nvPr>
        </p:nvSpPr>
        <p:spPr/>
        <p:txBody>
          <a:bodyPr/>
          <a:lstStyle/>
          <a:p>
            <a:endParaRPr lang="de-DE" dirty="0"/>
          </a:p>
        </p:txBody>
      </p:sp>
      <p:sp>
        <p:nvSpPr>
          <p:cNvPr id="4" name="Označba mesta številke diapozitiva 3"/>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417183346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de-DE"/>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457A01D7-4C95-4C4D-B926-D4C8E05A7B0A}" type="datetime1">
              <a:rPr lang="sl-SI" smtClean="0"/>
              <a:t>8.8.2018</a:t>
            </a:fld>
            <a:endParaRPr lang="de-DE" dirty="0"/>
          </a:p>
        </p:txBody>
      </p:sp>
      <p:sp>
        <p:nvSpPr>
          <p:cNvPr id="6" name="Označba mesta noge 5"/>
          <p:cNvSpPr>
            <a:spLocks noGrp="1"/>
          </p:cNvSpPr>
          <p:nvPr>
            <p:ph type="ftr" sz="quarter" idx="11"/>
          </p:nvPr>
        </p:nvSpPr>
        <p:spPr/>
        <p:txBody>
          <a:bodyPr/>
          <a:lstStyle/>
          <a:p>
            <a:endParaRPr lang="de-DE" dirty="0"/>
          </a:p>
        </p:txBody>
      </p:sp>
      <p:sp>
        <p:nvSpPr>
          <p:cNvPr id="7" name="Označba mesta številke diapozitiva 6"/>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1898416479"/>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de-DE"/>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de-DE" dirty="0"/>
          </a:p>
        </p:txBody>
      </p:sp>
      <p:sp>
        <p:nvSpPr>
          <p:cNvPr id="6" name="Označba mesta noge 5"/>
          <p:cNvSpPr>
            <a:spLocks noGrp="1"/>
          </p:cNvSpPr>
          <p:nvPr>
            <p:ph type="ftr" sz="quarter" idx="11"/>
          </p:nvPr>
        </p:nvSpPr>
        <p:spPr/>
        <p:txBody>
          <a:bodyPr/>
          <a:lstStyle/>
          <a:p>
            <a:endParaRPr lang="de-DE" dirty="0"/>
          </a:p>
        </p:txBody>
      </p:sp>
      <p:sp>
        <p:nvSpPr>
          <p:cNvPr id="7" name="Označba mesta številke diapozitiva 6"/>
          <p:cNvSpPr>
            <a:spLocks noGrp="1"/>
          </p:cNvSpPr>
          <p:nvPr>
            <p:ph type="sldNum" sz="quarter" idx="12"/>
          </p:nvPr>
        </p:nvSpPr>
        <p:spPr/>
        <p:txBody>
          <a:bodyPr/>
          <a:lstStyle/>
          <a:p>
            <a:fld id="{6FD053E5-0E1A-4141-9774-F5E5C4238715}" type="slidenum">
              <a:rPr lang="de-DE" smtClean="0"/>
              <a:t>‹#›</a:t>
            </a:fld>
            <a:endParaRPr lang="de-DE" dirty="0"/>
          </a:p>
        </p:txBody>
      </p:sp>
    </p:spTree>
    <p:extLst>
      <p:ext uri="{BB962C8B-B14F-4D97-AF65-F5344CB8AC3E}">
        <p14:creationId xmlns:p14="http://schemas.microsoft.com/office/powerpoint/2010/main" val="3358045770"/>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8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de-DE"/>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de-DE"/>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3926D-D9FF-4A06-B1FF-2BF51DA2E4CE}" type="datetime1">
              <a:rPr lang="sl-SI" smtClean="0"/>
              <a:t>8.8.2018</a:t>
            </a:fld>
            <a:endParaRPr lang="de-DE" dirty="0"/>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053E5-0E1A-4141-9774-F5E5C4238715}" type="slidenum">
              <a:rPr lang="de-DE" smtClean="0"/>
              <a:t>‹#›</a:t>
            </a:fld>
            <a:endParaRPr lang="de-DE" dirty="0"/>
          </a:p>
        </p:txBody>
      </p:sp>
    </p:spTree>
    <p:extLst>
      <p:ext uri="{BB962C8B-B14F-4D97-AF65-F5344CB8AC3E}">
        <p14:creationId xmlns:p14="http://schemas.microsoft.com/office/powerpoint/2010/main" val="2897657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516380" y="45855"/>
            <a:ext cx="6675620" cy="6675620"/>
          </a:xfrm>
          <a:prstGeom prst="rect">
            <a:avLst/>
          </a:prstGeom>
          <a:noFill/>
          <a:ln>
            <a:noFill/>
          </a:ln>
          <a:effectLst>
            <a:softEdge rad="63500"/>
          </a:effectLst>
        </p:spPr>
      </p:pic>
      <p:sp>
        <p:nvSpPr>
          <p:cNvPr id="2" name="Naslov 1"/>
          <p:cNvSpPr>
            <a:spLocks noGrp="1"/>
          </p:cNvSpPr>
          <p:nvPr>
            <p:ph type="title"/>
          </p:nvPr>
        </p:nvSpPr>
        <p:spPr>
          <a:xfrm>
            <a:off x="603622" y="873940"/>
            <a:ext cx="6581932" cy="2593297"/>
          </a:xfrm>
        </p:spPr>
        <p:txBody>
          <a:bodyPr anchor="ctr">
            <a:noAutofit/>
          </a:bodyPr>
          <a:lstStyle/>
          <a:p>
            <a:pPr>
              <a:lnSpc>
                <a:spcPct val="150000"/>
              </a:lnSpc>
            </a:pPr>
            <a:r>
              <a:rPr lang="sl-SI" sz="6000" spc="300" dirty="0" smtClean="0">
                <a:effectLst>
                  <a:outerShdw blurRad="38100" dist="38100" dir="2700000" algn="tl">
                    <a:srgbClr val="000000">
                      <a:alpha val="43137"/>
                    </a:srgbClr>
                  </a:outerShdw>
                </a:effectLst>
                <a:latin typeface="+mn-lt"/>
              </a:rPr>
              <a:t>NAŠA POT … </a:t>
            </a:r>
            <a:endParaRPr lang="de-DE" sz="6000" spc="300" dirty="0">
              <a:effectLst>
                <a:outerShdw blurRad="38100" dist="38100" dir="2700000" algn="tl">
                  <a:srgbClr val="000000">
                    <a:alpha val="43137"/>
                  </a:srgbClr>
                </a:outerShdw>
              </a:effectLst>
              <a:latin typeface="+mn-lt"/>
            </a:endParaRPr>
          </a:p>
        </p:txBody>
      </p:sp>
      <p:sp>
        <p:nvSpPr>
          <p:cNvPr id="3" name="Podnaslov 2"/>
          <p:cNvSpPr>
            <a:spLocks noGrp="1"/>
          </p:cNvSpPr>
          <p:nvPr>
            <p:ph type="body" sz="half" idx="2"/>
          </p:nvPr>
        </p:nvSpPr>
        <p:spPr>
          <a:xfrm>
            <a:off x="838200" y="2057400"/>
            <a:ext cx="3932237" cy="4148528"/>
          </a:xfrm>
        </p:spPr>
        <p:txBody>
          <a:bodyPr anchor="b"/>
          <a:lstStyle/>
          <a:p>
            <a:endParaRPr lang="sl-SI" dirty="0" smtClean="0"/>
          </a:p>
          <a:p>
            <a:r>
              <a:rPr lang="sl-SI" sz="2000" dirty="0" smtClean="0"/>
              <a:t>Miha Gros,</a:t>
            </a:r>
          </a:p>
          <a:p>
            <a:r>
              <a:rPr lang="sl-SI" sz="2800" dirty="0" smtClean="0"/>
              <a:t>MIGI, d.o.o. Tržič</a:t>
            </a:r>
            <a:endParaRPr lang="de-DE" sz="2800" dirty="0"/>
          </a:p>
        </p:txBody>
      </p:sp>
      <p:sp>
        <p:nvSpPr>
          <p:cNvPr id="5" name="Označba mesta datuma 4"/>
          <p:cNvSpPr>
            <a:spLocks noGrp="1"/>
          </p:cNvSpPr>
          <p:nvPr>
            <p:ph type="dt" sz="half" idx="10"/>
          </p:nvPr>
        </p:nvSpPr>
        <p:spPr/>
        <p:txBody>
          <a:bodyPr/>
          <a:lstStyle/>
          <a:p>
            <a:fld id="{9B83F6A5-2B6B-4421-8A39-47BCA715ED40}" type="datetime1">
              <a:rPr lang="sl-SI" smtClean="0"/>
              <a:t>8.8.2018</a:t>
            </a:fld>
            <a:endParaRPr lang="de-DE" dirty="0"/>
          </a:p>
        </p:txBody>
      </p:sp>
    </p:spTree>
    <p:extLst>
      <p:ext uri="{BB962C8B-B14F-4D97-AF65-F5344CB8AC3E}">
        <p14:creationId xmlns:p14="http://schemas.microsoft.com/office/powerpoint/2010/main" val="1434707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5369" y="187325"/>
            <a:ext cx="4004426" cy="1311961"/>
          </a:xfrm>
        </p:spPr>
        <p:txBody>
          <a:bodyPr anchor="ctr">
            <a:normAutofit/>
          </a:bodyPr>
          <a:lstStyle/>
          <a:p>
            <a:r>
              <a:rPr lang="sl-SI" sz="2800" dirty="0">
                <a:effectLst>
                  <a:outerShdw blurRad="38100" dist="38100" dir="2700000" algn="tl">
                    <a:srgbClr val="000000">
                      <a:alpha val="43137"/>
                    </a:srgbClr>
                  </a:outerShdw>
                </a:effectLst>
                <a:latin typeface="+mn-lt"/>
              </a:rPr>
              <a:t>Vsak začetek je težak</a:t>
            </a:r>
            <a:br>
              <a:rPr lang="sl-SI" sz="2800" dirty="0">
                <a:effectLst>
                  <a:outerShdw blurRad="38100" dist="38100" dir="2700000" algn="tl">
                    <a:srgbClr val="000000">
                      <a:alpha val="43137"/>
                    </a:srgbClr>
                  </a:outerShdw>
                </a:effectLst>
                <a:latin typeface="+mn-lt"/>
              </a:rPr>
            </a:br>
            <a:r>
              <a:rPr lang="sl-SI" sz="2800" dirty="0" smtClean="0">
                <a:effectLst>
                  <a:outerShdw blurRad="38100" dist="38100" dir="2700000" algn="tl">
                    <a:srgbClr val="000000">
                      <a:alpha val="43137"/>
                    </a:srgbClr>
                  </a:outerShdw>
                </a:effectLst>
                <a:latin typeface="+mn-lt"/>
              </a:rPr>
              <a:t>„</a:t>
            </a:r>
            <a:r>
              <a:rPr lang="sl-SI" sz="2800" i="1" dirty="0" smtClean="0">
                <a:effectLst>
                  <a:outerShdw blurRad="38100" dist="38100" dir="2700000" algn="tl">
                    <a:srgbClr val="000000">
                      <a:alpha val="43137"/>
                    </a:srgbClr>
                  </a:outerShdw>
                </a:effectLst>
                <a:latin typeface="+mn-lt"/>
              </a:rPr>
              <a:t>nasvet, ki ga v knjigi ni</a:t>
            </a:r>
            <a:r>
              <a:rPr lang="sl-SI" sz="2800" dirty="0" smtClean="0">
                <a:effectLst>
                  <a:outerShdw blurRad="38100" dist="38100" dir="2700000" algn="tl">
                    <a:srgbClr val="000000">
                      <a:alpha val="43137"/>
                    </a:srgbClr>
                  </a:outerShdw>
                </a:effectLst>
                <a:latin typeface="+mn-lt"/>
              </a:rPr>
              <a:t>“</a:t>
            </a:r>
            <a:endParaRPr lang="sl-SI" sz="2800" dirty="0">
              <a:effectLst>
                <a:outerShdw blurRad="38100" dist="38100" dir="2700000" algn="tl">
                  <a:srgbClr val="000000">
                    <a:alpha val="43137"/>
                  </a:srgbClr>
                </a:outerShdw>
              </a:effectLst>
              <a:latin typeface="+mn-lt"/>
            </a:endParaRPr>
          </a:p>
        </p:txBody>
      </p:sp>
      <p:sp>
        <p:nvSpPr>
          <p:cNvPr id="4" name="Označba mesta besedila 3"/>
          <p:cNvSpPr>
            <a:spLocks noGrp="1"/>
          </p:cNvSpPr>
          <p:nvPr>
            <p:ph type="body" sz="half" idx="2"/>
          </p:nvPr>
        </p:nvSpPr>
        <p:spPr/>
        <p:txBody>
          <a:bodyPr/>
          <a:lstStyle/>
          <a:p>
            <a:pPr algn="ctr"/>
            <a:r>
              <a:rPr lang="sl-SI" dirty="0" smtClean="0"/>
              <a:t>?</a:t>
            </a:r>
          </a:p>
          <a:p>
            <a:pPr marL="285750" indent="-285750">
              <a:buFont typeface="Arial" panose="020B0604020202020204" pitchFamily="34" charset="0"/>
              <a:buChar char="•"/>
            </a:pPr>
            <a:r>
              <a:rPr lang="sl-SI" dirty="0" smtClean="0"/>
              <a:t>Kako na trgu konkurence</a:t>
            </a:r>
          </a:p>
          <a:p>
            <a:pPr marL="285750" indent="-285750">
              <a:buFont typeface="Arial" panose="020B0604020202020204" pitchFamily="34" charset="0"/>
              <a:buChar char="•"/>
            </a:pPr>
            <a:r>
              <a:rPr lang="sl-SI" dirty="0" smtClean="0"/>
              <a:t>Spremljanje trga – stalne povratne informacije</a:t>
            </a:r>
          </a:p>
          <a:p>
            <a:pPr marL="285750" indent="-285750">
              <a:buFont typeface="Arial" panose="020B0604020202020204" pitchFamily="34" charset="0"/>
              <a:buChar char="•"/>
            </a:pPr>
            <a:r>
              <a:rPr lang="sl-SI" dirty="0" smtClean="0"/>
              <a:t>Povratnega izpita na trgu ni!</a:t>
            </a:r>
          </a:p>
          <a:p>
            <a:pPr marL="285750" indent="-285750">
              <a:buFont typeface="Arial" panose="020B0604020202020204" pitchFamily="34" charset="0"/>
              <a:buChar char="•"/>
            </a:pPr>
            <a:r>
              <a:rPr lang="sl-SI" dirty="0" smtClean="0"/>
              <a:t>…</a:t>
            </a:r>
          </a:p>
          <a:p>
            <a:pPr marL="285750" indent="-285750">
              <a:buFont typeface="Arial" panose="020B0604020202020204" pitchFamily="34" charset="0"/>
              <a:buChar char="•"/>
            </a:pPr>
            <a:r>
              <a:rPr lang="sl-SI" dirty="0" smtClean="0"/>
              <a:t>Premišljena kalkulacija </a:t>
            </a:r>
          </a:p>
          <a:p>
            <a:pPr marL="285750" indent="-285750">
              <a:buFont typeface="Arial" panose="020B0604020202020204" pitchFamily="34" charset="0"/>
              <a:buChar char="•"/>
            </a:pPr>
            <a:r>
              <a:rPr lang="sl-SI" dirty="0" smtClean="0"/>
              <a:t>…</a:t>
            </a:r>
          </a:p>
          <a:p>
            <a:endParaRPr lang="sl-SI" dirty="0" smtClean="0"/>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de-DE" dirty="0"/>
          </a:p>
        </p:txBody>
      </p:sp>
      <p:pic>
        <p:nvPicPr>
          <p:cNvPr id="8" name="Označba mesta slike 7"/>
          <p:cNvPicPr>
            <a:picLocks noGrp="1" noChangeAspect="1"/>
          </p:cNvPicPr>
          <p:nvPr>
            <p:ph type="pic" idx="1"/>
          </p:nvPr>
        </p:nvPicPr>
        <p:blipFill>
          <a:blip r:embed="rId2">
            <a:extLst>
              <a:ext uri="{28A0092B-C50C-407E-A947-70E740481C1C}">
                <a14:useLocalDpi xmlns:a14="http://schemas.microsoft.com/office/drawing/2010/main" val="0"/>
              </a:ext>
            </a:extLst>
          </a:blip>
          <a:srcRect l="5674" r="5674"/>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367249768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p:cNvPicPr>
            <a:picLocks noChangeAspect="1"/>
          </p:cNvPicPr>
          <p:nvPr/>
        </p:nvPicPr>
        <p:blipFill>
          <a:blip r:embed="rId2"/>
          <a:stretch>
            <a:fillRect/>
          </a:stretch>
        </p:blipFill>
        <p:spPr>
          <a:xfrm>
            <a:off x="4657725" y="1012825"/>
            <a:ext cx="7350029" cy="5343525"/>
          </a:xfrm>
          <a:prstGeom prst="rect">
            <a:avLst/>
          </a:prstGeom>
          <a:ln>
            <a:noFill/>
          </a:ln>
          <a:effectLst>
            <a:softEdge rad="112500"/>
          </a:effectLst>
        </p:spPr>
      </p:pic>
      <p:sp>
        <p:nvSpPr>
          <p:cNvPr id="2" name="Naslov 1"/>
          <p:cNvSpPr>
            <a:spLocks noGrp="1"/>
          </p:cNvSpPr>
          <p:nvPr>
            <p:ph type="title"/>
          </p:nvPr>
        </p:nvSpPr>
        <p:spPr>
          <a:xfrm>
            <a:off x="566352" y="255889"/>
            <a:ext cx="10412112" cy="2943223"/>
          </a:xfrm>
        </p:spPr>
        <p:txBody>
          <a:bodyPr anchor="t">
            <a:normAutofit/>
          </a:bodyPr>
          <a:lstStyle/>
          <a:p>
            <a:pPr algn="ctr"/>
            <a:r>
              <a:rPr lang="sl-SI" sz="2800" u="sng" dirty="0" smtClean="0">
                <a:effectLst>
                  <a:outerShdw blurRad="38100" dist="38100" dir="2700000" algn="tl">
                    <a:srgbClr val="000000">
                      <a:alpha val="43137"/>
                    </a:srgbClr>
                  </a:outerShdw>
                </a:effectLst>
                <a:latin typeface="+mn-lt"/>
              </a:rPr>
              <a:t>TRADICIJA ČEVLJARSTVA v </a:t>
            </a:r>
            <a:r>
              <a:rPr lang="sl-SI" sz="2800" u="sng" dirty="0">
                <a:effectLst>
                  <a:outerShdw blurRad="38100" dist="38100" dir="2700000" algn="tl">
                    <a:srgbClr val="000000">
                      <a:alpha val="43137"/>
                    </a:srgbClr>
                  </a:outerShdw>
                </a:effectLst>
                <a:latin typeface="+mn-lt"/>
              </a:rPr>
              <a:t>družini že več kot 100 </a:t>
            </a:r>
            <a:r>
              <a:rPr lang="sl-SI" sz="2800" u="sng" dirty="0" smtClean="0">
                <a:effectLst>
                  <a:outerShdw blurRad="38100" dist="38100" dir="2700000" algn="tl">
                    <a:srgbClr val="000000">
                      <a:alpha val="43137"/>
                    </a:srgbClr>
                  </a:outerShdw>
                </a:effectLst>
                <a:latin typeface="+mn-lt"/>
              </a:rPr>
              <a:t>let</a:t>
            </a:r>
            <a:br>
              <a:rPr lang="sl-SI" sz="2800" u="sng" dirty="0" smtClean="0">
                <a:effectLst>
                  <a:outerShdw blurRad="38100" dist="38100" dir="2700000" algn="tl">
                    <a:srgbClr val="000000">
                      <a:alpha val="43137"/>
                    </a:srgbClr>
                  </a:outerShdw>
                </a:effectLst>
                <a:latin typeface="+mn-lt"/>
              </a:rPr>
            </a:br>
            <a:r>
              <a:rPr lang="sl-SI" sz="2800" dirty="0" smtClean="0">
                <a:latin typeface="+mn-lt"/>
              </a:rPr>
              <a:t/>
            </a:r>
            <a:br>
              <a:rPr lang="sl-SI" sz="2800" dirty="0" smtClean="0">
                <a:latin typeface="+mn-lt"/>
              </a:rPr>
            </a:br>
            <a:r>
              <a:rPr lang="sl-SI" sz="2800" u="sng" dirty="0">
                <a:effectLst>
                  <a:outerShdw blurRad="38100" dist="38100" dir="2700000" algn="tl">
                    <a:srgbClr val="000000">
                      <a:alpha val="43137"/>
                    </a:srgbClr>
                  </a:outerShdw>
                </a:effectLst>
                <a:latin typeface="+mn-lt"/>
              </a:rPr>
              <a:t/>
            </a:r>
            <a:br>
              <a:rPr lang="sl-SI" sz="2800" u="sng" dirty="0">
                <a:effectLst>
                  <a:outerShdw blurRad="38100" dist="38100" dir="2700000" algn="tl">
                    <a:srgbClr val="000000">
                      <a:alpha val="43137"/>
                    </a:srgbClr>
                  </a:outerShdw>
                </a:effectLst>
                <a:latin typeface="+mn-lt"/>
              </a:rPr>
            </a:br>
            <a:r>
              <a:rPr lang="sl-SI" sz="2800" dirty="0" smtClean="0">
                <a:effectLst>
                  <a:outerShdw blurRad="38100" dist="38100" dir="2700000" algn="tl">
                    <a:srgbClr val="000000">
                      <a:alpha val="43137"/>
                    </a:srgbClr>
                  </a:outerShdw>
                </a:effectLst>
                <a:latin typeface="+mn-lt"/>
              </a:rPr>
              <a:t/>
            </a:r>
            <a:br>
              <a:rPr lang="sl-SI" sz="2800" dirty="0" smtClean="0">
                <a:effectLst>
                  <a:outerShdw blurRad="38100" dist="38100" dir="2700000" algn="tl">
                    <a:srgbClr val="000000">
                      <a:alpha val="43137"/>
                    </a:srgbClr>
                  </a:outerShdw>
                </a:effectLst>
                <a:latin typeface="+mn-lt"/>
              </a:rPr>
            </a:br>
            <a:endParaRPr lang="de-DE" sz="2800" dirty="0">
              <a:effectLst>
                <a:outerShdw blurRad="38100" dist="38100" dir="2700000" algn="tl">
                  <a:srgbClr val="000000">
                    <a:alpha val="43137"/>
                  </a:srgbClr>
                </a:outerShdw>
              </a:effectLst>
              <a:latin typeface="+mn-lt"/>
            </a:endParaRPr>
          </a:p>
        </p:txBody>
      </p:sp>
      <p:sp>
        <p:nvSpPr>
          <p:cNvPr id="4" name="Označba mesta besedila 3"/>
          <p:cNvSpPr>
            <a:spLocks noGrp="1"/>
          </p:cNvSpPr>
          <p:nvPr>
            <p:ph type="body" sz="half" idx="2"/>
          </p:nvPr>
        </p:nvSpPr>
        <p:spPr>
          <a:xfrm>
            <a:off x="484488" y="1573427"/>
            <a:ext cx="4295775" cy="4649788"/>
          </a:xfrm>
        </p:spPr>
        <p:txBody>
          <a:bodyPr>
            <a:noAutofit/>
          </a:bodyPr>
          <a:lstStyle/>
          <a:p>
            <a:r>
              <a:rPr lang="sl-SI" sz="2400" dirty="0">
                <a:effectLst>
                  <a:outerShdw blurRad="38100" dist="38100" dir="2700000" algn="tl">
                    <a:srgbClr val="000000">
                      <a:alpha val="43137"/>
                    </a:srgbClr>
                  </a:outerShdw>
                </a:effectLst>
              </a:rPr>
              <a:t>Ustanovitev družinskega podjetja Mihaela Gros s.p., </a:t>
            </a:r>
            <a:r>
              <a:rPr lang="sl-SI" sz="2400" dirty="0" smtClean="0">
                <a:effectLst>
                  <a:outerShdw blurRad="38100" dist="38100" dir="2700000" algn="tl">
                    <a:srgbClr val="000000">
                      <a:alpha val="43137"/>
                    </a:srgbClr>
                  </a:outerShdw>
                </a:effectLst>
              </a:rPr>
              <a:t>1988</a:t>
            </a:r>
            <a:endParaRPr lang="sl-SI" sz="2400" dirty="0" smtClean="0"/>
          </a:p>
          <a:p>
            <a:pPr marL="285750" indent="-285750">
              <a:buFont typeface="Arial" panose="020B0604020202020204" pitchFamily="34" charset="0"/>
              <a:buChar char="•"/>
            </a:pPr>
            <a:endParaRPr lang="sl-SI" sz="1800" dirty="0"/>
          </a:p>
          <a:p>
            <a:pPr marL="285750" indent="-285750">
              <a:buFont typeface="Arial" panose="020B0604020202020204" pitchFamily="34" charset="0"/>
              <a:buChar char="•"/>
            </a:pPr>
            <a:r>
              <a:rPr lang="sl-SI" sz="1800" dirty="0" smtClean="0"/>
              <a:t>Izdelovanje </a:t>
            </a:r>
            <a:r>
              <a:rPr lang="sl-SI" sz="1800" dirty="0"/>
              <a:t>otroške obutve za trg bivše Jugoslavije</a:t>
            </a:r>
          </a:p>
          <a:p>
            <a:pPr marL="285750" indent="-285750">
              <a:buFont typeface="Arial" panose="020B0604020202020204" pitchFamily="34" charset="0"/>
              <a:buChar char="•"/>
            </a:pPr>
            <a:r>
              <a:rPr lang="sl-SI" sz="1800" dirty="0" smtClean="0"/>
              <a:t>Razširitev </a:t>
            </a:r>
            <a:r>
              <a:rPr lang="sl-SI" sz="1800" dirty="0"/>
              <a:t>na izdelovanje ortopedskih vložkov</a:t>
            </a:r>
          </a:p>
          <a:p>
            <a:pPr marL="285750" indent="-285750">
              <a:buFont typeface="Arial" panose="020B0604020202020204" pitchFamily="34" charset="0"/>
              <a:buChar char="•"/>
            </a:pPr>
            <a:r>
              <a:rPr lang="sl-SI" sz="1800" dirty="0" smtClean="0"/>
              <a:t>Sodelovanje </a:t>
            </a:r>
            <a:r>
              <a:rPr lang="sl-SI" sz="1800" dirty="0"/>
              <a:t>s</a:t>
            </a:r>
            <a:r>
              <a:rPr lang="sl-SI" sz="1800" dirty="0" smtClean="0"/>
              <a:t> </a:t>
            </a:r>
            <a:r>
              <a:rPr lang="sl-SI" sz="1800" dirty="0"/>
              <a:t>slovenskimi ortopedi in fiziatri</a:t>
            </a:r>
          </a:p>
          <a:p>
            <a:pPr marL="285750" indent="-285750">
              <a:buFont typeface="Arial" panose="020B0604020202020204" pitchFamily="34" charset="0"/>
              <a:buChar char="•"/>
            </a:pPr>
            <a:r>
              <a:rPr lang="sl-SI" sz="1800" dirty="0" smtClean="0"/>
              <a:t>Razvoj širše ortopedske </a:t>
            </a:r>
            <a:r>
              <a:rPr lang="sl-SI" sz="1800" dirty="0"/>
              <a:t>obutve </a:t>
            </a:r>
            <a:r>
              <a:rPr lang="sl-SI" sz="1800" dirty="0" smtClean="0"/>
              <a:t>in ortopedske obutve </a:t>
            </a:r>
            <a:r>
              <a:rPr lang="sl-SI" sz="1800" dirty="0"/>
              <a:t>po </a:t>
            </a:r>
            <a:r>
              <a:rPr lang="sl-SI" sz="1800" dirty="0" smtClean="0"/>
              <a:t>meri</a:t>
            </a:r>
            <a:endParaRPr lang="sl-SI" sz="1800" dirty="0"/>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de-DE" dirty="0"/>
          </a:p>
        </p:txBody>
      </p:sp>
    </p:spTree>
    <p:extLst>
      <p:ext uri="{BB962C8B-B14F-4D97-AF65-F5344CB8AC3E}">
        <p14:creationId xmlns:p14="http://schemas.microsoft.com/office/powerpoint/2010/main" val="3240213493"/>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slike 5"/>
          <p:cNvPicPr>
            <a:picLocks noGrp="1" noChangeAspect="1"/>
          </p:cNvPicPr>
          <p:nvPr>
            <p:ph type="pic" idx="1"/>
          </p:nvPr>
        </p:nvPicPr>
        <p:blipFill>
          <a:blip r:embed="rId2"/>
          <a:srcRect t="10520" b="10520"/>
          <a:stretch>
            <a:fillRect/>
          </a:stretch>
        </p:blipFill>
        <p:spPr>
          <a:xfrm>
            <a:off x="6108289" y="91921"/>
            <a:ext cx="5886002" cy="4647641"/>
          </a:xfrm>
          <a:prstGeom prst="rect">
            <a:avLst/>
          </a:prstGeom>
          <a:effectLst>
            <a:softEdge rad="63500"/>
          </a:effectLst>
        </p:spPr>
      </p:pic>
      <p:sp>
        <p:nvSpPr>
          <p:cNvPr id="2" name="Naslov 1"/>
          <p:cNvSpPr>
            <a:spLocks noGrp="1"/>
          </p:cNvSpPr>
          <p:nvPr>
            <p:ph type="title"/>
          </p:nvPr>
        </p:nvSpPr>
        <p:spPr>
          <a:xfrm>
            <a:off x="839788" y="457200"/>
            <a:ext cx="4770437" cy="1600200"/>
          </a:xfrm>
        </p:spPr>
        <p:txBody>
          <a:bodyPr anchor="t">
            <a:normAutofit/>
          </a:bodyPr>
          <a:lstStyle/>
          <a:p>
            <a:r>
              <a:rPr lang="sl-SI" sz="2800" dirty="0" smtClean="0">
                <a:latin typeface="+mn-lt"/>
              </a:rPr>
              <a:t>IZOBRAŽEVANJE Miha  Gros</a:t>
            </a:r>
            <a:br>
              <a:rPr lang="sl-SI" sz="2800" dirty="0" smtClean="0">
                <a:latin typeface="+mn-lt"/>
              </a:rPr>
            </a:br>
            <a:endParaRPr lang="de-DE" sz="2800" dirty="0">
              <a:latin typeface="+mn-lt"/>
            </a:endParaRPr>
          </a:p>
        </p:txBody>
      </p:sp>
      <p:sp>
        <p:nvSpPr>
          <p:cNvPr id="4" name="Označba mesta besedila 3"/>
          <p:cNvSpPr>
            <a:spLocks noGrp="1"/>
          </p:cNvSpPr>
          <p:nvPr>
            <p:ph type="body" sz="half" idx="2"/>
          </p:nvPr>
        </p:nvSpPr>
        <p:spPr>
          <a:xfrm>
            <a:off x="838200" y="1257300"/>
            <a:ext cx="5022954" cy="4709722"/>
          </a:xfrm>
        </p:spPr>
        <p:txBody>
          <a:bodyPr>
            <a:noAutofit/>
          </a:bodyPr>
          <a:lstStyle/>
          <a:p>
            <a:pPr marL="285750" indent="-285750">
              <a:buFont typeface="Arial" panose="020B0604020202020204" pitchFamily="34" charset="0"/>
              <a:buChar char="•"/>
            </a:pPr>
            <a:r>
              <a:rPr lang="sl-SI" sz="1800" dirty="0" smtClean="0"/>
              <a:t>1996, zaključek sr. tehnične obutvene šole, Kranj</a:t>
            </a:r>
          </a:p>
          <a:p>
            <a:pPr marL="285750" indent="-285750">
              <a:buFont typeface="Arial" panose="020B0604020202020204" pitchFamily="34" charset="0"/>
              <a:buChar char="•"/>
            </a:pPr>
            <a:r>
              <a:rPr lang="sl-SI" sz="1800" dirty="0" smtClean="0"/>
              <a:t>Študij kemije, Univerza v LJ</a:t>
            </a:r>
          </a:p>
          <a:p>
            <a:pPr marL="285750" indent="-285750">
              <a:buFont typeface="Arial" panose="020B0604020202020204" pitchFamily="34" charset="0"/>
              <a:buChar char="•"/>
            </a:pPr>
            <a:r>
              <a:rPr lang="sl-SI" sz="1800" dirty="0" smtClean="0"/>
              <a:t>Opravljanje pripravništva v podjetju Peko</a:t>
            </a:r>
          </a:p>
          <a:p>
            <a:pPr marL="285750" indent="-285750">
              <a:buFont typeface="Arial" panose="020B0604020202020204" pitchFamily="34" charset="0"/>
              <a:buChar char="•"/>
            </a:pPr>
            <a:r>
              <a:rPr lang="sl-SI" sz="1800" dirty="0" smtClean="0"/>
              <a:t>1998, zaposlitev v Gabor, Spittal – izobraževanje za tehničnega vodja</a:t>
            </a:r>
          </a:p>
          <a:p>
            <a:pPr marL="285750" indent="-285750">
              <a:buFont typeface="Arial" panose="020B0604020202020204" pitchFamily="34" charset="0"/>
              <a:buChar char="•"/>
            </a:pPr>
            <a:r>
              <a:rPr lang="sl-SI" sz="1800" dirty="0" smtClean="0"/>
              <a:t>1999 – 2005, vodenje obrata Gabor </a:t>
            </a:r>
            <a:r>
              <a:rPr lang="sl-SI" dirty="0" smtClean="0"/>
              <a:t>(izdelovanje zgornjih delov obutve </a:t>
            </a:r>
            <a:r>
              <a:rPr lang="sl-SI" dirty="0" err="1" smtClean="0"/>
              <a:t>Liptovsky</a:t>
            </a:r>
            <a:r>
              <a:rPr lang="sl-SI" dirty="0" smtClean="0"/>
              <a:t> Mikulaš, Slovaška)</a:t>
            </a:r>
          </a:p>
          <a:p>
            <a:pPr marL="285750" indent="-285750">
              <a:buFont typeface="Arial" panose="020B0604020202020204" pitchFamily="34" charset="0"/>
              <a:buChar char="•"/>
            </a:pPr>
            <a:r>
              <a:rPr lang="sl-SI" sz="1800" dirty="0" smtClean="0"/>
              <a:t>Začetek: 50 zaposlenih, izdelovanje 500 parov zgornjih delov obutve dnevno </a:t>
            </a:r>
          </a:p>
          <a:p>
            <a:pPr marL="285750" indent="-285750">
              <a:buFont typeface="Arial" panose="020B0604020202020204" pitchFamily="34" charset="0"/>
              <a:buChar char="•"/>
            </a:pPr>
            <a:r>
              <a:rPr lang="sl-SI" sz="1800" dirty="0" smtClean="0"/>
              <a:t>Zaključek: 600 zaposlenimi, 6000 parov zgornjih delov obutve dnevno</a:t>
            </a:r>
          </a:p>
          <a:p>
            <a:pPr marL="285750" indent="-285750">
              <a:buFont typeface="Arial" panose="020B0604020202020204" pitchFamily="34" charset="0"/>
              <a:buChar char="•"/>
            </a:pPr>
            <a:r>
              <a:rPr lang="sl-SI" sz="1800" dirty="0" smtClean="0"/>
              <a:t>2 leti vodil obrat PGP v Tržiču</a:t>
            </a:r>
          </a:p>
          <a:p>
            <a:pPr marL="285750" indent="-285750">
              <a:buFont typeface="Arial" panose="020B0604020202020204" pitchFamily="34" charset="0"/>
              <a:buChar char="•"/>
            </a:pPr>
            <a:r>
              <a:rPr lang="sl-SI" sz="1800" dirty="0" smtClean="0"/>
              <a:t>2007, začel samostojno podjetniško zgodbo </a:t>
            </a:r>
            <a:r>
              <a:rPr lang="sl-SI" sz="1800" b="1" u="sng" dirty="0" smtClean="0"/>
              <a:t>MIGI</a:t>
            </a:r>
          </a:p>
          <a:p>
            <a:endParaRPr lang="de-DE" sz="1800" dirty="0"/>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de-DE" dirty="0"/>
          </a:p>
        </p:txBody>
      </p:sp>
      <p:pic>
        <p:nvPicPr>
          <p:cNvPr id="7" name="Slika 6"/>
          <p:cNvPicPr>
            <a:picLocks noChangeAspect="1"/>
          </p:cNvPicPr>
          <p:nvPr/>
        </p:nvPicPr>
        <p:blipFill>
          <a:blip r:embed="rId3"/>
          <a:stretch>
            <a:fillRect/>
          </a:stretch>
        </p:blipFill>
        <p:spPr>
          <a:xfrm rot="6004469">
            <a:off x="7176819" y="3587639"/>
            <a:ext cx="2534297" cy="3870205"/>
          </a:xfrm>
          <a:prstGeom prst="rect">
            <a:avLst/>
          </a:prstGeom>
          <a:ln>
            <a:noFill/>
          </a:ln>
          <a:effectLst>
            <a:softEdge rad="112500"/>
          </a:effectLst>
        </p:spPr>
      </p:pic>
    </p:spTree>
    <p:extLst>
      <p:ext uri="{BB962C8B-B14F-4D97-AF65-F5344CB8AC3E}">
        <p14:creationId xmlns:p14="http://schemas.microsoft.com/office/powerpoint/2010/main" val="2105291010"/>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slike 5"/>
          <p:cNvPicPr>
            <a:picLocks noGrp="1" noChangeAspect="1"/>
          </p:cNvPicPr>
          <p:nvPr>
            <p:ph type="pic" idx="1"/>
          </p:nvPr>
        </p:nvPicPr>
        <p:blipFill>
          <a:blip r:embed="rId2"/>
          <a:srcRect l="7785" r="7785"/>
          <a:stretch>
            <a:fillRect/>
          </a:stretch>
        </p:blipFill>
        <p:spPr>
          <a:xfrm>
            <a:off x="5811522" y="1206325"/>
            <a:ext cx="6189575" cy="4887344"/>
          </a:xfrm>
          <a:prstGeom prst="rect">
            <a:avLst/>
          </a:prstGeom>
          <a:effectLst>
            <a:softEdge rad="63500"/>
          </a:effectLst>
        </p:spPr>
      </p:pic>
      <p:sp>
        <p:nvSpPr>
          <p:cNvPr id="2" name="Naslov 1"/>
          <p:cNvSpPr>
            <a:spLocks noGrp="1"/>
          </p:cNvSpPr>
          <p:nvPr>
            <p:ph type="title"/>
          </p:nvPr>
        </p:nvSpPr>
        <p:spPr>
          <a:xfrm>
            <a:off x="143828" y="599440"/>
            <a:ext cx="5850571" cy="1600200"/>
          </a:xfrm>
        </p:spPr>
        <p:txBody>
          <a:bodyPr anchor="t">
            <a:normAutofit/>
          </a:bodyPr>
          <a:lstStyle/>
          <a:p>
            <a:r>
              <a:rPr lang="sl-SI" sz="2800" dirty="0" smtClean="0">
                <a:effectLst>
                  <a:outerShdw blurRad="38100" dist="38100" dir="2700000" algn="tl">
                    <a:srgbClr val="000000">
                      <a:alpha val="43137"/>
                    </a:srgbClr>
                  </a:outerShdw>
                </a:effectLst>
                <a:latin typeface="+mn-lt"/>
              </a:rPr>
              <a:t>Prevzem podjetja, nova poslovna pot</a:t>
            </a:r>
            <a:br>
              <a:rPr lang="sl-SI" sz="2800" dirty="0" smtClean="0">
                <a:effectLst>
                  <a:outerShdw blurRad="38100" dist="38100" dir="2700000" algn="tl">
                    <a:srgbClr val="000000">
                      <a:alpha val="43137"/>
                    </a:srgbClr>
                  </a:outerShdw>
                </a:effectLst>
                <a:latin typeface="+mn-lt"/>
              </a:rPr>
            </a:br>
            <a:r>
              <a:rPr lang="sl-SI" sz="1100" dirty="0" smtClean="0">
                <a:effectLst>
                  <a:outerShdw blurRad="38100" dist="38100" dir="2700000" algn="tl">
                    <a:srgbClr val="000000">
                      <a:alpha val="43137"/>
                    </a:srgbClr>
                  </a:outerShdw>
                </a:effectLst>
                <a:latin typeface="+mn-lt"/>
              </a:rPr>
              <a:t> </a:t>
            </a:r>
            <a:r>
              <a:rPr lang="sl-SI" sz="2800" dirty="0" smtClean="0">
                <a:effectLst>
                  <a:outerShdw blurRad="38100" dist="38100" dir="2700000" algn="tl">
                    <a:srgbClr val="000000">
                      <a:alpha val="43137"/>
                    </a:srgbClr>
                  </a:outerShdw>
                </a:effectLst>
                <a:latin typeface="+mn-lt"/>
              </a:rPr>
              <a:t/>
            </a:r>
            <a:br>
              <a:rPr lang="sl-SI" sz="2800" dirty="0" smtClean="0">
                <a:effectLst>
                  <a:outerShdw blurRad="38100" dist="38100" dir="2700000" algn="tl">
                    <a:srgbClr val="000000">
                      <a:alpha val="43137"/>
                    </a:srgbClr>
                  </a:outerShdw>
                </a:effectLst>
                <a:latin typeface="+mn-lt"/>
              </a:rPr>
            </a:br>
            <a:r>
              <a:rPr lang="sl-SI" sz="2800" dirty="0" smtClean="0">
                <a:effectLst>
                  <a:outerShdw blurRad="38100" dist="38100" dir="2700000" algn="tl">
                    <a:srgbClr val="000000">
                      <a:alpha val="43137"/>
                    </a:srgbClr>
                  </a:outerShdw>
                </a:effectLst>
                <a:latin typeface="+mn-lt"/>
              </a:rPr>
              <a:t>     </a:t>
            </a:r>
            <a:r>
              <a:rPr lang="sl-SI" sz="2000" i="1" dirty="0" smtClean="0">
                <a:latin typeface="+mn-lt"/>
              </a:rPr>
              <a:t>(prehod iz s.p. na d.o.o.)</a:t>
            </a:r>
            <a:endParaRPr lang="de-DE" sz="2000" i="1" dirty="0">
              <a:latin typeface="+mn-lt"/>
            </a:endParaRPr>
          </a:p>
        </p:txBody>
      </p:sp>
      <p:sp>
        <p:nvSpPr>
          <p:cNvPr id="4" name="Označba mesta besedila 3"/>
          <p:cNvSpPr>
            <a:spLocks noGrp="1"/>
          </p:cNvSpPr>
          <p:nvPr>
            <p:ph type="body" sz="half" idx="2"/>
          </p:nvPr>
        </p:nvSpPr>
        <p:spPr>
          <a:xfrm>
            <a:off x="555309" y="1851453"/>
            <a:ext cx="5256213" cy="4242216"/>
          </a:xfrm>
        </p:spPr>
        <p:txBody>
          <a:bodyPr>
            <a:normAutofit fontScale="77500" lnSpcReduction="20000"/>
          </a:bodyPr>
          <a:lstStyle/>
          <a:p>
            <a:pPr algn="ctr">
              <a:lnSpc>
                <a:spcPct val="110000"/>
              </a:lnSpc>
            </a:pPr>
            <a:r>
              <a:rPr lang="sl-SI" sz="2300" b="1" u="sng" dirty="0"/>
              <a:t>Vsak začetek je težak!!!</a:t>
            </a:r>
          </a:p>
          <a:p>
            <a:pPr marL="342900" indent="-342900">
              <a:lnSpc>
                <a:spcPct val="110000"/>
              </a:lnSpc>
              <a:buFont typeface="Arial" panose="020B0604020202020204" pitchFamily="34" charset="0"/>
              <a:buChar char="•"/>
            </a:pPr>
            <a:r>
              <a:rPr lang="sl-SI" sz="2300" dirty="0"/>
              <a:t>Osnovno delovanje podjetja </a:t>
            </a:r>
            <a:r>
              <a:rPr lang="sl-SI" sz="2300" dirty="0" smtClean="0"/>
              <a:t>je </a:t>
            </a:r>
            <a:r>
              <a:rPr lang="sl-SI" sz="2300" dirty="0"/>
              <a:t>bilo vpeljano; </a:t>
            </a:r>
            <a:r>
              <a:rPr lang="sl-SI" sz="2300" i="1" dirty="0"/>
              <a:t>obrtniški sistem </a:t>
            </a:r>
            <a:r>
              <a:rPr lang="sl-SI" sz="2300" i="1" dirty="0" smtClean="0"/>
              <a:t>1-2 </a:t>
            </a:r>
            <a:r>
              <a:rPr lang="sl-SI" sz="2300" i="1" dirty="0"/>
              <a:t>zaposlena </a:t>
            </a:r>
          </a:p>
          <a:p>
            <a:pPr marL="342000">
              <a:lnSpc>
                <a:spcPct val="110000"/>
              </a:lnSpc>
              <a:spcBef>
                <a:spcPts val="0"/>
              </a:spcBef>
            </a:pPr>
            <a:r>
              <a:rPr lang="sl-SI" sz="2300" i="1" dirty="0" smtClean="0"/>
              <a:t>prihodki </a:t>
            </a:r>
            <a:r>
              <a:rPr lang="sl-SI" sz="2300" i="1" dirty="0"/>
              <a:t>za tekoče </a:t>
            </a:r>
            <a:r>
              <a:rPr lang="sl-SI" sz="2300" i="1" dirty="0" smtClean="0"/>
              <a:t>poslovanje</a:t>
            </a:r>
            <a:endParaRPr lang="sl-SI" sz="2300" i="1" dirty="0"/>
          </a:p>
          <a:p>
            <a:pPr marL="342900" indent="-342900">
              <a:lnSpc>
                <a:spcPct val="110000"/>
              </a:lnSpc>
              <a:buFont typeface="Arial" panose="020B0604020202020204" pitchFamily="34" charset="0"/>
              <a:buChar char="•"/>
            </a:pPr>
            <a:r>
              <a:rPr lang="sl-SI" sz="2300" dirty="0"/>
              <a:t>Želja po širjenju in novi poslovni </a:t>
            </a:r>
            <a:r>
              <a:rPr lang="sl-SI" sz="2300" dirty="0" smtClean="0"/>
              <a:t>stavbi </a:t>
            </a:r>
            <a:r>
              <a:rPr lang="sl-SI" sz="2300" dirty="0"/>
              <a:t>je prinesla potrebo po razširitvi poslovanja in večjih </a:t>
            </a:r>
            <a:r>
              <a:rPr lang="sl-SI" sz="2300" dirty="0" smtClean="0"/>
              <a:t>prihodkih</a:t>
            </a:r>
            <a:endParaRPr lang="sl-SI" sz="2300" dirty="0"/>
          </a:p>
          <a:p>
            <a:pPr>
              <a:lnSpc>
                <a:spcPct val="110000"/>
              </a:lnSpc>
            </a:pPr>
            <a:r>
              <a:rPr lang="sl-SI" sz="2300" dirty="0">
                <a:effectLst>
                  <a:outerShdw blurRad="38100" dist="38100" dir="2700000" algn="tl">
                    <a:srgbClr val="000000">
                      <a:alpha val="43137"/>
                    </a:srgbClr>
                  </a:outerShdw>
                </a:effectLst>
              </a:rPr>
              <a:t>KAKO???</a:t>
            </a:r>
          </a:p>
          <a:p>
            <a:pPr marL="342900" indent="-342900">
              <a:lnSpc>
                <a:spcPct val="110000"/>
              </a:lnSpc>
              <a:buFont typeface="Arial" panose="020B0604020202020204" pitchFamily="34" charset="0"/>
              <a:buChar char="•"/>
            </a:pPr>
            <a:r>
              <a:rPr lang="sl-SI" sz="2300" dirty="0"/>
              <a:t>Iskanje trga </a:t>
            </a:r>
            <a:r>
              <a:rPr lang="sl-SI" sz="2100" i="1" dirty="0"/>
              <a:t>(dnevno trkanje od vrat do vrat potencialnih poslovalnic)</a:t>
            </a:r>
          </a:p>
          <a:p>
            <a:pPr marL="342900" indent="-342900">
              <a:lnSpc>
                <a:spcPct val="110000"/>
              </a:lnSpc>
              <a:buFont typeface="Arial" panose="020B0604020202020204" pitchFamily="34" charset="0"/>
              <a:buChar char="•"/>
            </a:pPr>
            <a:r>
              <a:rPr lang="sl-SI" sz="2300" dirty="0"/>
              <a:t>Iskanje poslovnih partnerjev doma in v tujini, s kateri bi lahko širili dejavnost</a:t>
            </a:r>
          </a:p>
          <a:p>
            <a:pPr marL="342900" indent="-342900">
              <a:lnSpc>
                <a:spcPct val="110000"/>
              </a:lnSpc>
              <a:buFont typeface="Arial" panose="020B0604020202020204" pitchFamily="34" charset="0"/>
              <a:buChar char="•"/>
            </a:pPr>
            <a:r>
              <a:rPr lang="sl-SI" sz="2300" dirty="0"/>
              <a:t>Obiskovanje sejmov, srečevanje z evropskimi izdelovalci obutve</a:t>
            </a:r>
            <a:r>
              <a:rPr lang="sl-SI" sz="2300" dirty="0" smtClean="0"/>
              <a:t>,…</a:t>
            </a:r>
          </a:p>
          <a:p>
            <a:endParaRPr lang="de-DE" dirty="0"/>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de-DE" dirty="0"/>
          </a:p>
        </p:txBody>
      </p:sp>
    </p:spTree>
    <p:extLst>
      <p:ext uri="{BB962C8B-B14F-4D97-AF65-F5344CB8AC3E}">
        <p14:creationId xmlns:p14="http://schemas.microsoft.com/office/powerpoint/2010/main" val="413024757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9789" y="457200"/>
            <a:ext cx="3522350" cy="682052"/>
          </a:xfrm>
        </p:spPr>
        <p:txBody>
          <a:bodyPr anchor="t">
            <a:normAutofit/>
          </a:bodyPr>
          <a:lstStyle/>
          <a:p>
            <a:r>
              <a:rPr lang="sl-SI" sz="2800" u="sng" dirty="0" smtClean="0">
                <a:effectLst>
                  <a:outerShdw blurRad="38100" dist="38100" dir="2700000" algn="tl">
                    <a:srgbClr val="000000">
                      <a:alpha val="43137"/>
                    </a:srgbClr>
                  </a:outerShdw>
                </a:effectLst>
                <a:latin typeface="+mn-lt"/>
              </a:rPr>
              <a:t>MIGI danes</a:t>
            </a:r>
            <a:endParaRPr lang="de-DE" sz="2800" u="sng" dirty="0">
              <a:effectLst>
                <a:outerShdw blurRad="38100" dist="38100" dir="2700000" algn="tl">
                  <a:srgbClr val="000000">
                    <a:alpha val="43137"/>
                  </a:srgbClr>
                </a:outerShdw>
              </a:effectLst>
              <a:latin typeface="+mn-lt"/>
            </a:endParaRPr>
          </a:p>
        </p:txBody>
      </p:sp>
      <p:sp>
        <p:nvSpPr>
          <p:cNvPr id="4" name="Označba mesta besedila 3"/>
          <p:cNvSpPr>
            <a:spLocks noGrp="1"/>
          </p:cNvSpPr>
          <p:nvPr>
            <p:ph type="body" sz="half" idx="2"/>
          </p:nvPr>
        </p:nvSpPr>
        <p:spPr>
          <a:xfrm>
            <a:off x="529907" y="1139252"/>
            <a:ext cx="5126298" cy="5261548"/>
          </a:xfrm>
        </p:spPr>
        <p:txBody>
          <a:bodyPr>
            <a:normAutofit lnSpcReduction="10000"/>
          </a:bodyPr>
          <a:lstStyle/>
          <a:p>
            <a:pPr marL="285750" indent="-285750">
              <a:buFont typeface="Arial" panose="020B0604020202020204" pitchFamily="34" charset="0"/>
              <a:buChar char="•"/>
            </a:pPr>
            <a:r>
              <a:rPr lang="sl-SI" sz="1800" dirty="0" smtClean="0"/>
              <a:t>17 zaposlenih (2016)  / 20 zaposlenih (2017)</a:t>
            </a:r>
          </a:p>
          <a:p>
            <a:pPr marL="285750" indent="-285750">
              <a:buFont typeface="Arial" panose="020B0604020202020204" pitchFamily="34" charset="0"/>
              <a:buChar char="•"/>
            </a:pPr>
            <a:r>
              <a:rPr lang="sl-SI" sz="1800" dirty="0" smtClean="0">
                <a:effectLst>
                  <a:outerShdw blurRad="38100" dist="38100" dir="2700000" algn="tl">
                    <a:srgbClr val="000000">
                      <a:alpha val="43137"/>
                    </a:srgbClr>
                  </a:outerShdw>
                </a:effectLst>
              </a:rPr>
              <a:t>trenutno </a:t>
            </a:r>
            <a:r>
              <a:rPr lang="sl-SI" sz="1800" dirty="0">
                <a:effectLst>
                  <a:outerShdw blurRad="38100" dist="38100" dir="2700000" algn="tl">
                    <a:srgbClr val="000000">
                      <a:alpha val="43137"/>
                    </a:srgbClr>
                  </a:outerShdw>
                </a:effectLst>
              </a:rPr>
              <a:t>25 zaposlenih (2018)</a:t>
            </a:r>
          </a:p>
          <a:p>
            <a:pPr marL="285750" indent="-285750">
              <a:buFont typeface="Arial" panose="020B0604020202020204" pitchFamily="34" charset="0"/>
              <a:buChar char="•"/>
            </a:pPr>
            <a:r>
              <a:rPr lang="sl-SI" sz="1800" dirty="0" smtClean="0">
                <a:effectLst>
                  <a:outerShdw blurRad="38100" dist="38100" dir="2700000" algn="tl">
                    <a:srgbClr val="000000">
                      <a:alpha val="43137"/>
                    </a:srgbClr>
                  </a:outerShdw>
                </a:effectLst>
              </a:rPr>
              <a:t>60 - 70 parov </a:t>
            </a:r>
            <a:r>
              <a:rPr lang="sl-SI" sz="1800" dirty="0" smtClean="0"/>
              <a:t>obutve dnevno redne proizvodnje za Schneider, Perpedes in MIGI.</a:t>
            </a:r>
          </a:p>
          <a:p>
            <a:pPr marL="285750" indent="-285750">
              <a:buFont typeface="Arial" panose="020B0604020202020204" pitchFamily="34" charset="0"/>
              <a:buChar char="•"/>
            </a:pPr>
            <a:r>
              <a:rPr lang="sl-SI" sz="1800" dirty="0">
                <a:effectLst>
                  <a:outerShdw blurRad="38100" dist="38100" dir="2700000" algn="tl">
                    <a:srgbClr val="000000">
                      <a:alpha val="43137"/>
                    </a:srgbClr>
                  </a:outerShdw>
                </a:effectLst>
              </a:rPr>
              <a:t>d</a:t>
            </a:r>
            <a:r>
              <a:rPr lang="sl-SI" sz="1800" dirty="0" smtClean="0">
                <a:effectLst>
                  <a:outerShdw blurRad="38100" dist="38100" dir="2700000" algn="tl">
                    <a:srgbClr val="000000">
                      <a:alpha val="43137"/>
                    </a:srgbClr>
                  </a:outerShdw>
                </a:effectLst>
              </a:rPr>
              <a:t>o 20 </a:t>
            </a:r>
            <a:r>
              <a:rPr lang="sl-SI" sz="1800" dirty="0">
                <a:effectLst>
                  <a:outerShdw blurRad="38100" dist="38100" dir="2700000" algn="tl">
                    <a:srgbClr val="000000">
                      <a:alpha val="43137"/>
                    </a:srgbClr>
                  </a:outerShdw>
                </a:effectLst>
              </a:rPr>
              <a:t>parov vzorcev </a:t>
            </a:r>
            <a:r>
              <a:rPr lang="sl-SI" sz="1800" dirty="0" smtClean="0"/>
              <a:t>obutve dnevno </a:t>
            </a:r>
            <a:r>
              <a:rPr lang="sl-SI" sz="1800" dirty="0"/>
              <a:t>za več evropskih proizvajalcev </a:t>
            </a:r>
            <a:r>
              <a:rPr lang="sl-SI" sz="1800" dirty="0" smtClean="0"/>
              <a:t>obutve</a:t>
            </a:r>
          </a:p>
          <a:p>
            <a:pPr algn="ctr"/>
            <a:endParaRPr lang="sl-SI" sz="1800" u="sng" dirty="0" smtClean="0">
              <a:effectLst>
                <a:outerShdw blurRad="38100" dist="38100" dir="2700000" algn="tl">
                  <a:srgbClr val="000000">
                    <a:alpha val="43137"/>
                  </a:srgbClr>
                </a:outerShdw>
              </a:effectLst>
            </a:endParaRPr>
          </a:p>
          <a:p>
            <a:pPr algn="ctr"/>
            <a:r>
              <a:rPr lang="sl-SI" sz="1800" b="1" u="sng" dirty="0" smtClean="0"/>
              <a:t>Poslovnim </a:t>
            </a:r>
            <a:r>
              <a:rPr lang="sl-SI" sz="1800" b="1" u="sng" dirty="0"/>
              <a:t>partnerjem v celoti ali delno pripravimo           razvoj novega modela obutve</a:t>
            </a:r>
          </a:p>
          <a:p>
            <a:pPr algn="ctr"/>
            <a:endParaRPr lang="sl-SI" sz="1800" u="sng" dirty="0" smtClean="0"/>
          </a:p>
          <a:p>
            <a:r>
              <a:rPr lang="sl-SI" sz="1800" u="sng" dirty="0" smtClean="0">
                <a:effectLst>
                  <a:outerShdw blurRad="38100" dist="38100" dir="2700000" algn="tl">
                    <a:srgbClr val="000000">
                      <a:alpha val="43137"/>
                    </a:srgbClr>
                  </a:outerShdw>
                </a:effectLst>
              </a:rPr>
              <a:t>Od ideje do proizvodnje</a:t>
            </a:r>
            <a:endParaRPr lang="sl-SI" sz="1800" u="sng" dirty="0" smtClean="0"/>
          </a:p>
          <a:p>
            <a:pPr marL="285750" indent="-285750">
              <a:buFont typeface="Arial" panose="020B0604020202020204" pitchFamily="34" charset="0"/>
              <a:buChar char="•"/>
            </a:pPr>
            <a:r>
              <a:rPr lang="sl-SI" sz="1800" dirty="0" smtClean="0"/>
              <a:t>Nudimo </a:t>
            </a:r>
            <a:r>
              <a:rPr lang="sl-SI" sz="1800" dirty="0"/>
              <a:t>celoten »tehnični </a:t>
            </a:r>
            <a:r>
              <a:rPr lang="sl-SI" sz="1800" dirty="0" smtClean="0"/>
              <a:t>paket«</a:t>
            </a:r>
          </a:p>
          <a:p>
            <a:pPr marL="285750" indent="-285750">
              <a:buFont typeface="Arial" panose="020B0604020202020204" pitchFamily="34" charset="0"/>
              <a:buChar char="•"/>
            </a:pPr>
            <a:r>
              <a:rPr lang="sl-SI" sz="1800" dirty="0" smtClean="0"/>
              <a:t>Tehnično modeliranje</a:t>
            </a:r>
          </a:p>
          <a:p>
            <a:pPr marL="285750" indent="-285750">
              <a:buFont typeface="Arial" panose="020B0604020202020204" pitchFamily="34" charset="0"/>
              <a:buChar char="•"/>
            </a:pPr>
            <a:r>
              <a:rPr lang="sl-SI" sz="1800" dirty="0"/>
              <a:t>R</a:t>
            </a:r>
            <a:r>
              <a:rPr lang="sl-SI" sz="1800" dirty="0" smtClean="0"/>
              <a:t>azvoj osnovnih modelov</a:t>
            </a:r>
          </a:p>
          <a:p>
            <a:pPr marL="285750" indent="-285750">
              <a:buFont typeface="Arial" panose="020B0604020202020204" pitchFamily="34" charset="0"/>
              <a:buChar char="•"/>
            </a:pPr>
            <a:r>
              <a:rPr lang="sl-SI" sz="1800" dirty="0" smtClean="0"/>
              <a:t>Razvoj kopit, nožev za sekanje,…</a:t>
            </a:r>
          </a:p>
          <a:p>
            <a:pPr marL="285750" indent="-285750">
              <a:buFont typeface="Arial" panose="020B0604020202020204" pitchFamily="34" charset="0"/>
              <a:buChar char="•"/>
            </a:pPr>
            <a:r>
              <a:rPr lang="sl-SI" sz="1800" dirty="0" smtClean="0"/>
              <a:t>Organizacija proizvodnje,….</a:t>
            </a:r>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de-DE" dirty="0"/>
          </a:p>
        </p:txBody>
      </p:sp>
      <p:pic>
        <p:nvPicPr>
          <p:cNvPr id="1026" name="_x0030_DFD1508-55F4-4277-AC34-EA2D7CAF76D4"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766" y="457200"/>
            <a:ext cx="6425514" cy="42970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785313"/>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4497737" y="122512"/>
            <a:ext cx="2705990" cy="1582966"/>
          </a:xfrm>
          <a:prstGeom prst="rect">
            <a:avLst/>
          </a:prstGeom>
        </p:spPr>
      </p:pic>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6010" y="311337"/>
            <a:ext cx="2853886" cy="1784689"/>
          </a:xfrm>
          <a:prstGeom prst="rect">
            <a:avLst/>
          </a:prstGeom>
        </p:spPr>
      </p:pic>
      <p:pic>
        <p:nvPicPr>
          <p:cNvPr id="21" name="Slika 20"/>
          <p:cNvPicPr>
            <a:picLocks noChangeAspect="1"/>
          </p:cNvPicPr>
          <p:nvPr/>
        </p:nvPicPr>
        <p:blipFill>
          <a:blip r:embed="rId4"/>
          <a:stretch>
            <a:fillRect/>
          </a:stretch>
        </p:blipFill>
        <p:spPr>
          <a:xfrm rot="20905646">
            <a:off x="9120053" y="1316929"/>
            <a:ext cx="2747325" cy="636361"/>
          </a:xfrm>
          <a:prstGeom prst="rect">
            <a:avLst/>
          </a:prstGeom>
        </p:spPr>
      </p:pic>
      <p:pic>
        <p:nvPicPr>
          <p:cNvPr id="1028" name="Picture 4" descr="Ashley website templ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102" y="119623"/>
            <a:ext cx="2813400" cy="794372"/>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www.perpedes.de/cms/ppr/images/shoes/therapy_shoes/detail/Boa_detail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864" y="2651900"/>
            <a:ext cx="5247048" cy="1749016"/>
          </a:xfrm>
          <a:prstGeom prst="rect">
            <a:avLst/>
          </a:prstGeom>
          <a:noFill/>
          <a:extLst>
            <a:ext uri="{909E8E84-426E-40DD-AFC4-6F175D3DCCD1}">
              <a14:hiddenFill xmlns:a14="http://schemas.microsoft.com/office/drawing/2010/main">
                <a:solidFill>
                  <a:srgbClr val="FFFFFF"/>
                </a:solidFill>
              </a14:hiddenFill>
            </a:ext>
          </a:extLst>
        </p:spPr>
      </p:pic>
      <p:sp>
        <p:nvSpPr>
          <p:cNvPr id="12" name="Označba mesta besedila 3"/>
          <p:cNvSpPr>
            <a:spLocks noGrp="1"/>
          </p:cNvSpPr>
          <p:nvPr>
            <p:ph type="body" sz="half" idx="2"/>
          </p:nvPr>
        </p:nvSpPr>
        <p:spPr>
          <a:xfrm>
            <a:off x="839787" y="1139252"/>
            <a:ext cx="5126298" cy="4781864"/>
          </a:xfrm>
        </p:spPr>
        <p:txBody>
          <a:bodyPr>
            <a:normAutofit/>
          </a:bodyPr>
          <a:lstStyle/>
          <a:p>
            <a:r>
              <a:rPr lang="sl-SI" sz="1800" u="sng" dirty="0" smtClean="0">
                <a:effectLst>
                  <a:outerShdw blurRad="38100" dist="38100" dir="2700000" algn="tl">
                    <a:srgbClr val="000000">
                      <a:alpha val="43137"/>
                    </a:srgbClr>
                  </a:outerShdw>
                </a:effectLst>
              </a:rPr>
              <a:t>Nekateri od </a:t>
            </a:r>
            <a:r>
              <a:rPr lang="sl-SI" sz="1800" u="sng" dirty="0" err="1" smtClean="0">
                <a:effectLst>
                  <a:outerShdw blurRad="38100" dist="38100" dir="2700000" algn="tl">
                    <a:srgbClr val="000000">
                      <a:alpha val="43137"/>
                    </a:srgbClr>
                  </a:outerShdw>
                </a:effectLst>
              </a:rPr>
              <a:t>nišnih</a:t>
            </a:r>
            <a:r>
              <a:rPr lang="sl-SI" sz="1800" u="sng" dirty="0" smtClean="0">
                <a:effectLst>
                  <a:outerShdw blurRad="38100" dist="38100" dir="2700000" algn="tl">
                    <a:srgbClr val="000000">
                      <a:alpha val="43137"/>
                    </a:srgbClr>
                  </a:outerShdw>
                </a:effectLst>
              </a:rPr>
              <a:t> produktov:</a:t>
            </a:r>
          </a:p>
          <a:p>
            <a:pPr marL="285750" indent="-285750">
              <a:buFont typeface="Arial" panose="020B0604020202020204" pitchFamily="34" charset="0"/>
              <a:buChar char="•"/>
            </a:pPr>
            <a:r>
              <a:rPr lang="sl-SI" sz="1800" dirty="0" smtClean="0"/>
              <a:t>široka </a:t>
            </a:r>
            <a:r>
              <a:rPr lang="sl-SI" sz="1800" dirty="0"/>
              <a:t>ortopedska </a:t>
            </a:r>
            <a:r>
              <a:rPr lang="sl-SI" sz="1800" dirty="0" smtClean="0"/>
              <a:t>obutev; MIGI </a:t>
            </a:r>
            <a:endParaRPr lang="sl-SI" sz="1800" dirty="0"/>
          </a:p>
          <a:p>
            <a:pPr marL="285750" indent="-285750">
              <a:buFont typeface="Arial" panose="020B0604020202020204" pitchFamily="34" charset="0"/>
              <a:buChar char="•"/>
            </a:pPr>
            <a:r>
              <a:rPr lang="sl-SI" sz="1800" dirty="0" smtClean="0"/>
              <a:t>ozka obutev; Schneider CH</a:t>
            </a:r>
          </a:p>
          <a:p>
            <a:pPr marL="285750" indent="-285750">
              <a:buFont typeface="Arial" panose="020B0604020202020204" pitchFamily="34" charset="0"/>
              <a:buChar char="•"/>
            </a:pPr>
            <a:r>
              <a:rPr lang="sl-SI" sz="1800" dirty="0" smtClean="0"/>
              <a:t>Specialna obutev </a:t>
            </a:r>
            <a:r>
              <a:rPr lang="sl-SI" sz="1800" dirty="0"/>
              <a:t>BOA, </a:t>
            </a:r>
            <a:r>
              <a:rPr lang="sl-SI" sz="1800" dirty="0" smtClean="0"/>
              <a:t>UXGO - </a:t>
            </a:r>
            <a:r>
              <a:rPr lang="sl-SI" sz="1800" dirty="0" err="1" smtClean="0"/>
              <a:t>Hallux</a:t>
            </a:r>
            <a:r>
              <a:rPr lang="sl-SI" sz="1800" dirty="0" smtClean="0"/>
              <a:t> </a:t>
            </a:r>
            <a:r>
              <a:rPr lang="sl-SI" sz="1800" dirty="0" err="1" smtClean="0"/>
              <a:t>sneaker</a:t>
            </a:r>
            <a:r>
              <a:rPr lang="sl-SI" sz="1800" dirty="0"/>
              <a:t>;</a:t>
            </a:r>
            <a:r>
              <a:rPr lang="sl-SI" sz="1800" dirty="0" smtClean="0"/>
              <a:t> </a:t>
            </a:r>
            <a:r>
              <a:rPr lang="sl-SI" sz="1800" dirty="0" err="1" smtClean="0"/>
              <a:t>Perpedes</a:t>
            </a:r>
            <a:r>
              <a:rPr lang="sl-SI" sz="1800" dirty="0" smtClean="0"/>
              <a:t> </a:t>
            </a:r>
            <a:endParaRPr lang="sl-SI" sz="1800" dirty="0"/>
          </a:p>
          <a:p>
            <a:pPr marL="285750" indent="-285750">
              <a:buFont typeface="Arial" panose="020B0604020202020204" pitchFamily="34" charset="0"/>
              <a:buChar char="•"/>
            </a:pPr>
            <a:r>
              <a:rPr lang="sl-SI" sz="1800" dirty="0" smtClean="0"/>
              <a:t>Berk – kolesarska obutev</a:t>
            </a:r>
            <a:r>
              <a:rPr lang="sl-SI" sz="1800" dirty="0" smtClean="0"/>
              <a:t>,</a:t>
            </a:r>
          </a:p>
          <a:p>
            <a:pPr marL="285750" indent="-285750">
              <a:buFont typeface="Arial" panose="020B0604020202020204" pitchFamily="34" charset="0"/>
              <a:buChar char="•"/>
            </a:pPr>
            <a:r>
              <a:rPr lang="sl-SI" sz="1800" dirty="0"/>
              <a:t>v</a:t>
            </a:r>
            <a:r>
              <a:rPr lang="sl-SI" sz="1800" dirty="0" smtClean="0"/>
              <a:t> razvoju imamo specialno diabetično obutev</a:t>
            </a:r>
            <a:endParaRPr lang="sl-SI" sz="1800" dirty="0" smtClean="0"/>
          </a:p>
        </p:txBody>
      </p:sp>
      <p:sp>
        <p:nvSpPr>
          <p:cNvPr id="13" name="Označba mesta datuma 4"/>
          <p:cNvSpPr>
            <a:spLocks noGrp="1"/>
          </p:cNvSpPr>
          <p:nvPr>
            <p:ph type="dt" sz="half" idx="10"/>
          </p:nvPr>
        </p:nvSpPr>
        <p:spPr>
          <a:xfrm>
            <a:off x="838200" y="6356350"/>
            <a:ext cx="2743200" cy="365125"/>
          </a:xfrm>
        </p:spPr>
        <p:txBody>
          <a:bodyPr/>
          <a:lstStyle/>
          <a:p>
            <a:fld id="{69F61A28-62C9-4226-8E86-EE367970CDA0}" type="datetime1">
              <a:rPr lang="sl-SI" smtClean="0"/>
              <a:t>8.8.2018</a:t>
            </a:fld>
            <a:endParaRPr lang="de-DE" dirty="0"/>
          </a:p>
        </p:txBody>
      </p:sp>
      <p:pic>
        <p:nvPicPr>
          <p:cNvPr id="1031" name="Bild 2"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1580" y="2284935"/>
            <a:ext cx="2030867" cy="71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http://www.migi.si/images/tessamino-log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8521" y="5943395"/>
            <a:ext cx="2819135" cy="902123"/>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a:blip r:embed="rId9"/>
          <a:stretch>
            <a:fillRect/>
          </a:stretch>
        </p:blipFill>
        <p:spPr>
          <a:xfrm>
            <a:off x="4613936" y="4254674"/>
            <a:ext cx="3827432" cy="1908037"/>
          </a:xfrm>
          <a:prstGeom prst="rect">
            <a:avLst/>
          </a:prstGeom>
        </p:spPr>
      </p:pic>
      <p:pic>
        <p:nvPicPr>
          <p:cNvPr id="1026" name="Picture 2" descr="http://www.migi.si/images/schneider-logo.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0283" y="4254674"/>
            <a:ext cx="2373653" cy="129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0960"/>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a:stretch>
            <a:fillRect/>
          </a:stretch>
        </p:blipFill>
        <p:spPr>
          <a:xfrm>
            <a:off x="5459644" y="1593907"/>
            <a:ext cx="6732356" cy="4488237"/>
          </a:xfrm>
          <a:prstGeom prst="rect">
            <a:avLst/>
          </a:prstGeom>
          <a:effectLst>
            <a:softEdge rad="63500"/>
          </a:effectLst>
        </p:spPr>
      </p:pic>
      <p:sp>
        <p:nvSpPr>
          <p:cNvPr id="2" name="Naslov 1"/>
          <p:cNvSpPr>
            <a:spLocks noGrp="1"/>
          </p:cNvSpPr>
          <p:nvPr>
            <p:ph type="title"/>
          </p:nvPr>
        </p:nvSpPr>
        <p:spPr>
          <a:xfrm>
            <a:off x="839787" y="360218"/>
            <a:ext cx="7995119" cy="1130608"/>
          </a:xfrm>
        </p:spPr>
        <p:txBody>
          <a:bodyPr anchor="t">
            <a:noAutofit/>
          </a:bodyPr>
          <a:lstStyle/>
          <a:p>
            <a:r>
              <a:rPr lang="sl-SI" sz="2800" dirty="0" smtClean="0">
                <a:effectLst>
                  <a:outerShdw blurRad="38100" dist="38100" dir="2700000" algn="tl">
                    <a:srgbClr val="000000">
                      <a:alpha val="43137"/>
                    </a:srgbClr>
                  </a:outerShdw>
                </a:effectLst>
                <a:latin typeface="+mn-lt"/>
              </a:rPr>
              <a:t>Kako izkoristiti niše, ki jih ponuja čevljarska industrija? </a:t>
            </a:r>
            <a:endParaRPr lang="sl-SI" sz="2800" dirty="0">
              <a:effectLst>
                <a:outerShdw blurRad="38100" dist="38100" dir="2700000" algn="tl">
                  <a:srgbClr val="000000">
                    <a:alpha val="43137"/>
                  </a:srgbClr>
                </a:outerShdw>
              </a:effectLst>
              <a:latin typeface="+mn-lt"/>
            </a:endParaRPr>
          </a:p>
        </p:txBody>
      </p:sp>
      <p:sp>
        <p:nvSpPr>
          <p:cNvPr id="4" name="Označba mesta besedila 3"/>
          <p:cNvSpPr>
            <a:spLocks noGrp="1"/>
          </p:cNvSpPr>
          <p:nvPr>
            <p:ph type="body" sz="half" idx="2"/>
          </p:nvPr>
        </p:nvSpPr>
        <p:spPr>
          <a:xfrm>
            <a:off x="713829" y="1490826"/>
            <a:ext cx="4786426" cy="4591319"/>
          </a:xfrm>
        </p:spPr>
        <p:txBody>
          <a:bodyPr>
            <a:normAutofit/>
          </a:bodyPr>
          <a:lstStyle/>
          <a:p>
            <a:pPr marL="285750" indent="-285750">
              <a:buFont typeface="Arial" panose="020B0604020202020204" pitchFamily="34" charset="0"/>
              <a:buChar char="•"/>
            </a:pPr>
            <a:endParaRPr lang="sl-SI" sz="1800" dirty="0" smtClean="0"/>
          </a:p>
          <a:p>
            <a:pPr marL="285750" indent="-285750">
              <a:buFont typeface="Arial" panose="020B0604020202020204" pitchFamily="34" charset="0"/>
              <a:buChar char="•"/>
            </a:pPr>
            <a:r>
              <a:rPr lang="sl-SI" sz="1800" dirty="0" smtClean="0"/>
              <a:t>Uspeh </a:t>
            </a:r>
            <a:r>
              <a:rPr lang="sl-SI" sz="1800" b="1" dirty="0"/>
              <a:t>je</a:t>
            </a:r>
            <a:r>
              <a:rPr lang="sl-SI" sz="1800" dirty="0"/>
              <a:t> in </a:t>
            </a:r>
            <a:r>
              <a:rPr lang="sl-SI" sz="1800" b="1" dirty="0"/>
              <a:t>bo</a:t>
            </a:r>
            <a:r>
              <a:rPr lang="sl-SI" sz="1800" dirty="0"/>
              <a:t> v manjših prilagodljivih proizvodnih obratih</a:t>
            </a:r>
            <a:r>
              <a:rPr lang="sl-SI" sz="1800" dirty="0" smtClean="0"/>
              <a:t>!</a:t>
            </a:r>
          </a:p>
          <a:p>
            <a:pPr marL="285750" indent="-285750">
              <a:buFont typeface="Arial" panose="020B0604020202020204" pitchFamily="34" charset="0"/>
              <a:buChar char="•"/>
            </a:pPr>
            <a:r>
              <a:rPr lang="sl-SI" sz="1800" dirty="0"/>
              <a:t>Vsak posameznik, ki ima željo po podjetništvu mora najti svojo priložnost</a:t>
            </a:r>
          </a:p>
          <a:p>
            <a:pPr marL="285750" indent="-285750">
              <a:buFont typeface="Arial" panose="020B0604020202020204" pitchFamily="34" charset="0"/>
              <a:buChar char="•"/>
            </a:pPr>
            <a:r>
              <a:rPr lang="sl-SI" sz="1800" dirty="0" smtClean="0"/>
              <a:t>Posamezne poslovne priložnosti pa moramo čim bolj izkoristiti </a:t>
            </a:r>
          </a:p>
          <a:p>
            <a:pPr algn="ctr"/>
            <a:r>
              <a:rPr lang="sl-SI" sz="1400" i="1" dirty="0" smtClean="0"/>
              <a:t>Uspešno poslovanje ima trenutno kar nekaj tržiških čevljarskih podjetnikov in to je zelo pozitivno. In glede na to, da smo danes tukaj upam in verjamem, da bo še kdo startal lepo samostojno čevljarsko pot</a:t>
            </a:r>
            <a:endParaRPr lang="sl-SI" sz="1400" i="1" dirty="0"/>
          </a:p>
          <a:p>
            <a:pPr algn="ctr"/>
            <a:r>
              <a:rPr lang="sl-SI" sz="1800" dirty="0">
                <a:effectLst>
                  <a:outerShdw blurRad="38100" dist="38100" dir="2700000" algn="tl">
                    <a:srgbClr val="000000">
                      <a:alpha val="43137"/>
                    </a:srgbClr>
                  </a:outerShdw>
                </a:effectLst>
              </a:rPr>
              <a:t>Ta priložnost pa zahteva veliko trdega dela, veliko odrekanja, prilagajanja,… to </a:t>
            </a:r>
            <a:r>
              <a:rPr lang="sl-SI" sz="1800" dirty="0" smtClean="0">
                <a:effectLst>
                  <a:outerShdw blurRad="38100" dist="38100" dir="2700000" algn="tl">
                    <a:srgbClr val="000000">
                      <a:alpha val="43137"/>
                    </a:srgbClr>
                  </a:outerShdw>
                </a:effectLst>
              </a:rPr>
              <a:t>je </a:t>
            </a:r>
            <a:r>
              <a:rPr lang="sl-SI" sz="1800" dirty="0">
                <a:effectLst>
                  <a:outerShdw blurRad="38100" dist="38100" dir="2700000" algn="tl">
                    <a:srgbClr val="000000">
                      <a:alpha val="43137"/>
                    </a:srgbClr>
                  </a:outerShdw>
                </a:effectLst>
              </a:rPr>
              <a:t>slog </a:t>
            </a:r>
            <a:r>
              <a:rPr lang="sl-SI" sz="1800" dirty="0" smtClean="0">
                <a:effectLst>
                  <a:outerShdw blurRad="38100" dist="38100" dir="2700000" algn="tl">
                    <a:srgbClr val="000000">
                      <a:alpha val="43137"/>
                    </a:srgbClr>
                  </a:outerShdw>
                </a:effectLst>
              </a:rPr>
              <a:t>življenja</a:t>
            </a:r>
            <a:r>
              <a:rPr lang="sl-SI" sz="1800" dirty="0">
                <a:effectLst>
                  <a:outerShdw blurRad="38100" dist="38100" dir="2700000" algn="tl">
                    <a:srgbClr val="000000">
                      <a:alpha val="43137"/>
                    </a:srgbClr>
                  </a:outerShdw>
                </a:effectLst>
              </a:rPr>
              <a:t>, </a:t>
            </a:r>
            <a:r>
              <a:rPr lang="sl-SI" sz="1800" dirty="0" smtClean="0">
                <a:effectLst>
                  <a:outerShdw blurRad="38100" dist="38100" dir="2700000" algn="tl">
                    <a:srgbClr val="000000">
                      <a:alpha val="43137"/>
                    </a:srgbClr>
                  </a:outerShdw>
                </a:effectLst>
              </a:rPr>
              <a:t>ki ga </a:t>
            </a:r>
            <a:r>
              <a:rPr lang="sl-SI" sz="1800" dirty="0">
                <a:effectLst>
                  <a:outerShdw blurRad="38100" dist="38100" dir="2700000" algn="tl">
                    <a:srgbClr val="000000">
                      <a:alpha val="43137"/>
                    </a:srgbClr>
                  </a:outerShdw>
                </a:effectLst>
              </a:rPr>
              <a:t>živi cela družina podjetnika!</a:t>
            </a:r>
          </a:p>
          <a:p>
            <a:endParaRPr lang="sl-SI" sz="1800" dirty="0" smtClean="0"/>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sl-SI" dirty="0"/>
          </a:p>
        </p:txBody>
      </p:sp>
    </p:spTree>
    <p:extLst>
      <p:ext uri="{BB962C8B-B14F-4D97-AF65-F5344CB8AC3E}">
        <p14:creationId xmlns:p14="http://schemas.microsoft.com/office/powerpoint/2010/main" val="3950921132"/>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k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3954" y="1398458"/>
            <a:ext cx="3305262" cy="4957892"/>
          </a:xfrm>
          <a:prstGeom prst="rect">
            <a:avLst/>
          </a:prstGeom>
          <a:ln>
            <a:noFill/>
          </a:ln>
          <a:effectLst>
            <a:softEdge rad="112500"/>
          </a:effectLst>
        </p:spPr>
      </p:pic>
      <p:sp>
        <p:nvSpPr>
          <p:cNvPr id="2" name="Naslov 1"/>
          <p:cNvSpPr>
            <a:spLocks noGrp="1"/>
          </p:cNvSpPr>
          <p:nvPr>
            <p:ph type="title"/>
          </p:nvPr>
        </p:nvSpPr>
        <p:spPr>
          <a:xfrm>
            <a:off x="839788" y="457200"/>
            <a:ext cx="9554172" cy="1128319"/>
          </a:xfrm>
        </p:spPr>
        <p:txBody>
          <a:bodyPr anchor="ctr">
            <a:normAutofit/>
          </a:bodyPr>
          <a:lstStyle/>
          <a:p>
            <a:pPr algn="ctr"/>
            <a:r>
              <a:rPr lang="sl-SI" sz="2800" smtClean="0">
                <a:effectLst>
                  <a:outerShdw blurRad="38100" dist="38100" dir="2700000" algn="tl">
                    <a:srgbClr val="000000">
                      <a:alpha val="43137"/>
                    </a:srgbClr>
                  </a:outerShdw>
                </a:effectLst>
                <a:latin typeface="+mn-lt"/>
              </a:rPr>
              <a:t>       Ponovna obuditev </a:t>
            </a:r>
            <a:r>
              <a:rPr lang="sl-SI" sz="2800" dirty="0">
                <a:effectLst>
                  <a:outerShdw blurRad="38100" dist="38100" dir="2700000" algn="tl">
                    <a:srgbClr val="000000">
                      <a:alpha val="43137"/>
                    </a:srgbClr>
                  </a:outerShdw>
                </a:effectLst>
                <a:latin typeface="+mn-lt"/>
              </a:rPr>
              <a:t>čevljarske panoge</a:t>
            </a:r>
            <a:br>
              <a:rPr lang="sl-SI" sz="2800" dirty="0">
                <a:effectLst>
                  <a:outerShdw blurRad="38100" dist="38100" dir="2700000" algn="tl">
                    <a:srgbClr val="000000">
                      <a:alpha val="43137"/>
                    </a:srgbClr>
                  </a:outerShdw>
                </a:effectLst>
                <a:latin typeface="+mn-lt"/>
              </a:rPr>
            </a:br>
            <a:endParaRPr lang="sl-SI" sz="2800" dirty="0">
              <a:effectLst>
                <a:outerShdw blurRad="38100" dist="38100" dir="2700000" algn="tl">
                  <a:srgbClr val="000000">
                    <a:alpha val="43137"/>
                  </a:srgbClr>
                </a:outerShdw>
              </a:effectLst>
              <a:latin typeface="+mn-lt"/>
            </a:endParaRPr>
          </a:p>
        </p:txBody>
      </p:sp>
      <p:sp>
        <p:nvSpPr>
          <p:cNvPr id="4" name="Označba mesta besedila 3"/>
          <p:cNvSpPr>
            <a:spLocks noGrp="1"/>
          </p:cNvSpPr>
          <p:nvPr>
            <p:ph type="body" sz="half" idx="2"/>
          </p:nvPr>
        </p:nvSpPr>
        <p:spPr>
          <a:xfrm>
            <a:off x="661988" y="1661020"/>
            <a:ext cx="3932237" cy="4207968"/>
          </a:xfrm>
        </p:spPr>
        <p:txBody>
          <a:bodyPr>
            <a:normAutofit/>
          </a:bodyPr>
          <a:lstStyle/>
          <a:p>
            <a:r>
              <a:rPr lang="sl-SI" sz="1800" b="1" u="sng" dirty="0" smtClean="0"/>
              <a:t>ZUNANJI DEJAVNIKI:</a:t>
            </a:r>
          </a:p>
          <a:p>
            <a:pPr marL="288000" indent="-285750">
              <a:buFont typeface="Arial" panose="020B0604020202020204" pitchFamily="34" charset="0"/>
              <a:buChar char="•"/>
            </a:pPr>
            <a:r>
              <a:rPr lang="sl-SI" sz="1600" dirty="0" smtClean="0"/>
              <a:t>spodbujanje </a:t>
            </a:r>
            <a:r>
              <a:rPr lang="sl-SI" sz="1600" dirty="0"/>
              <a:t>manjših </a:t>
            </a:r>
            <a:r>
              <a:rPr lang="sl-SI" sz="1600" dirty="0" smtClean="0"/>
              <a:t>poslovnih obratov</a:t>
            </a:r>
          </a:p>
          <a:p>
            <a:pPr marL="288000" lvl="1">
              <a:spcBef>
                <a:spcPts val="0"/>
              </a:spcBef>
            </a:pPr>
            <a:r>
              <a:rPr lang="sl-SI" i="1" dirty="0"/>
              <a:t>(kar pomeni večjo stabilnost na občinski in državni ravni)</a:t>
            </a:r>
          </a:p>
          <a:p>
            <a:pPr marL="288000">
              <a:spcBef>
                <a:spcPts val="0"/>
              </a:spcBef>
            </a:pPr>
            <a:r>
              <a:rPr lang="sl-SI" dirty="0" smtClean="0"/>
              <a:t>„kje“ začeti</a:t>
            </a:r>
          </a:p>
          <a:p>
            <a:pPr marL="288000">
              <a:spcBef>
                <a:spcPts val="0"/>
              </a:spcBef>
            </a:pPr>
            <a:endParaRPr lang="sl-SI" sz="1600" i="1" dirty="0" smtClean="0"/>
          </a:p>
          <a:p>
            <a:pPr marL="288000" lvl="1" indent="-285750">
              <a:spcBef>
                <a:spcPts val="1000"/>
              </a:spcBef>
              <a:buFont typeface="Arial" panose="020B0604020202020204" pitchFamily="34" charset="0"/>
              <a:buChar char="•"/>
            </a:pPr>
            <a:r>
              <a:rPr lang="sl-SI" sz="1600" dirty="0" smtClean="0"/>
              <a:t>močnejša vzpostavitev mostu: </a:t>
            </a:r>
          </a:p>
          <a:p>
            <a:pPr marL="288000" lvl="1">
              <a:spcBef>
                <a:spcPts val="0"/>
              </a:spcBef>
            </a:pPr>
            <a:r>
              <a:rPr lang="sl-SI" sz="1600" dirty="0" smtClean="0"/>
              <a:t>podjetnik – mladi iskalec zaposlitve – izobraževanje </a:t>
            </a:r>
          </a:p>
          <a:p>
            <a:pPr marL="288000" lvl="1">
              <a:spcBef>
                <a:spcPts val="0"/>
              </a:spcBef>
            </a:pPr>
            <a:r>
              <a:rPr lang="sl-SI" i="1" dirty="0" smtClean="0"/>
              <a:t>(spodbujanje mladih za delo in samostojno izobraževanje v proizvodnji)</a:t>
            </a:r>
          </a:p>
          <a:p>
            <a:pPr marL="288000" lvl="1">
              <a:spcBef>
                <a:spcPts val="0"/>
              </a:spcBef>
            </a:pPr>
            <a:endParaRPr lang="sl-SI" i="1" dirty="0"/>
          </a:p>
          <a:p>
            <a:pPr marL="288000" lvl="1">
              <a:spcBef>
                <a:spcPts val="0"/>
              </a:spcBef>
            </a:pPr>
            <a:r>
              <a:rPr lang="sl-SI" i="1" dirty="0" smtClean="0"/>
              <a:t>	„od vajenca do mojstra“</a:t>
            </a:r>
            <a:endParaRPr lang="sl-SI" i="1" dirty="0"/>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de-DE" dirty="0"/>
          </a:p>
        </p:txBody>
      </p:sp>
      <p:sp>
        <p:nvSpPr>
          <p:cNvPr id="6" name="Označba mesta besedila 3"/>
          <p:cNvSpPr txBox="1">
            <a:spLocks/>
          </p:cNvSpPr>
          <p:nvPr/>
        </p:nvSpPr>
        <p:spPr>
          <a:xfrm>
            <a:off x="7829216" y="1661020"/>
            <a:ext cx="3932237" cy="42079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l-SI" sz="1800" b="1" u="sng" dirty="0" smtClean="0"/>
              <a:t>PODJETNIKI:</a:t>
            </a:r>
          </a:p>
          <a:p>
            <a:pPr marL="285750" indent="-285750">
              <a:buFont typeface="Arial" panose="020B0604020202020204" pitchFamily="34" charset="0"/>
              <a:buChar char="•"/>
            </a:pPr>
            <a:r>
              <a:rPr lang="sl-SI" dirty="0" smtClean="0"/>
              <a:t>nišni produkti</a:t>
            </a:r>
          </a:p>
          <a:p>
            <a:pPr marL="285750" indent="-285750">
              <a:buFont typeface="Arial" panose="020B0604020202020204" pitchFamily="34" charset="0"/>
              <a:buChar char="•"/>
            </a:pPr>
            <a:r>
              <a:rPr lang="sl-SI" dirty="0" smtClean="0"/>
              <a:t>hitri odzivni roki - ključna je zanesljivost</a:t>
            </a:r>
          </a:p>
          <a:p>
            <a:pPr marL="285750" indent="-285750">
              <a:buFont typeface="Arial" panose="020B0604020202020204" pitchFamily="34" charset="0"/>
              <a:buChar char="•"/>
            </a:pPr>
            <a:r>
              <a:rPr lang="sl-SI" dirty="0" smtClean="0"/>
              <a:t>prilagajanje na male količine, brez izgub na času in transportu</a:t>
            </a:r>
            <a:endParaRPr lang="sl-SI" sz="1600" dirty="0" smtClean="0"/>
          </a:p>
          <a:p>
            <a:pPr marL="285750" indent="-285750">
              <a:buFont typeface="Arial" panose="020B0604020202020204" pitchFamily="34" charset="0"/>
              <a:buChar char="•"/>
            </a:pPr>
            <a:r>
              <a:rPr lang="sl-SI" dirty="0" smtClean="0"/>
              <a:t>izkoristek </a:t>
            </a:r>
            <a:r>
              <a:rPr lang="sl-SI" dirty="0"/>
              <a:t>prednosti tradicije </a:t>
            </a:r>
          </a:p>
          <a:p>
            <a:pPr marL="288000" lvl="1">
              <a:spcBef>
                <a:spcPts val="0"/>
              </a:spcBef>
            </a:pPr>
            <a:r>
              <a:rPr lang="sl-SI" i="1" dirty="0"/>
              <a:t>(to je ena izmed stvari, ki se premalo opominja, saj so to izkušnje, posledično znanje in pa strast do posla/produkta)</a:t>
            </a:r>
          </a:p>
        </p:txBody>
      </p:sp>
    </p:spTree>
    <p:extLst>
      <p:ext uri="{BB962C8B-B14F-4D97-AF65-F5344CB8AC3E}">
        <p14:creationId xmlns:p14="http://schemas.microsoft.com/office/powerpoint/2010/main" val="4009056678"/>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680720"/>
            <a:ext cx="5228503" cy="734291"/>
          </a:xfrm>
        </p:spPr>
        <p:txBody>
          <a:bodyPr anchor="t">
            <a:normAutofit/>
          </a:bodyPr>
          <a:lstStyle/>
          <a:p>
            <a:r>
              <a:rPr lang="sl-SI" sz="2800" dirty="0" smtClean="0">
                <a:effectLst>
                  <a:outerShdw blurRad="38100" dist="38100" dir="2700000" algn="tl">
                    <a:srgbClr val="000000">
                      <a:alpha val="43137"/>
                    </a:srgbClr>
                  </a:outerShdw>
                </a:effectLst>
                <a:latin typeface="+mn-lt"/>
              </a:rPr>
              <a:t>Poslovanje po zahtevah trga</a:t>
            </a:r>
            <a:endParaRPr lang="de-DE" sz="2800" dirty="0">
              <a:effectLst>
                <a:outerShdw blurRad="38100" dist="38100" dir="2700000" algn="tl">
                  <a:srgbClr val="000000">
                    <a:alpha val="43137"/>
                  </a:srgbClr>
                </a:outerShdw>
              </a:effectLst>
              <a:latin typeface="+mn-lt"/>
            </a:endParaRPr>
          </a:p>
        </p:txBody>
      </p:sp>
      <p:sp>
        <p:nvSpPr>
          <p:cNvPr id="4" name="Označba mesta besedila 3"/>
          <p:cNvSpPr>
            <a:spLocks noGrp="1"/>
          </p:cNvSpPr>
          <p:nvPr>
            <p:ph type="body" sz="half" idx="2"/>
          </p:nvPr>
        </p:nvSpPr>
        <p:spPr>
          <a:xfrm>
            <a:off x="839788" y="1656022"/>
            <a:ext cx="5228503" cy="4779818"/>
          </a:xfrm>
        </p:spPr>
        <p:txBody>
          <a:bodyPr>
            <a:normAutofit/>
          </a:bodyPr>
          <a:lstStyle/>
          <a:p>
            <a:endParaRPr lang="sl-SI" sz="1800"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sl-SI" sz="1800" dirty="0" smtClean="0">
                <a:effectLst>
                  <a:outerShdw blurRad="38100" dist="38100" dir="2700000" algn="tl">
                    <a:srgbClr val="000000">
                      <a:alpha val="43137"/>
                    </a:srgbClr>
                  </a:outerShdw>
                </a:effectLst>
              </a:rPr>
              <a:t>Iz trga za trg</a:t>
            </a:r>
            <a:r>
              <a:rPr lang="sl-SI" sz="1800" dirty="0" smtClean="0"/>
              <a:t>; </a:t>
            </a:r>
            <a:r>
              <a:rPr lang="sl-SI" i="1" dirty="0" smtClean="0"/>
              <a:t>na trg je potrebno ponuditi to kar trg potrebuje (in ne kar mislimo da je „fajn“, lepo, enostavno,…)</a:t>
            </a:r>
          </a:p>
          <a:p>
            <a:pPr marL="285750" indent="-285750">
              <a:buFont typeface="Arial" panose="020B0604020202020204" pitchFamily="34" charset="0"/>
              <a:buChar char="•"/>
            </a:pPr>
            <a:r>
              <a:rPr lang="sl-SI" sz="1800" dirty="0">
                <a:effectLst>
                  <a:outerShdw blurRad="38100" dist="38100" dir="2700000" algn="tl">
                    <a:srgbClr val="000000">
                      <a:alpha val="43137"/>
                    </a:srgbClr>
                  </a:outerShdw>
                </a:effectLst>
              </a:rPr>
              <a:t>Koretno sodelovanje</a:t>
            </a:r>
            <a:r>
              <a:rPr lang="sl-SI" sz="1800" dirty="0" smtClean="0"/>
              <a:t>; </a:t>
            </a:r>
            <a:r>
              <a:rPr lang="sl-SI" i="1" dirty="0" smtClean="0"/>
              <a:t>odkriti poslovni odnos, točnost pri izvedbi projekta, točnost dobavnih rokov,..</a:t>
            </a:r>
          </a:p>
          <a:p>
            <a:pPr marL="285750" indent="-285750">
              <a:buFont typeface="Arial" panose="020B0604020202020204" pitchFamily="34" charset="0"/>
              <a:buChar char="•"/>
            </a:pPr>
            <a:r>
              <a:rPr lang="sl-SI" sz="1800" dirty="0">
                <a:effectLst>
                  <a:outerShdw blurRad="38100" dist="38100" dir="2700000" algn="tl">
                    <a:srgbClr val="000000">
                      <a:alpha val="43137"/>
                    </a:srgbClr>
                  </a:outerShdw>
                </a:effectLst>
              </a:rPr>
              <a:t>Redni kontakt </a:t>
            </a:r>
            <a:r>
              <a:rPr lang="sl-SI" i="1" dirty="0" smtClean="0"/>
              <a:t>s poslovnimi partnerji, redno pridobivanje tekočih informacij iz trga</a:t>
            </a:r>
          </a:p>
          <a:p>
            <a:pPr marL="285750" indent="-285750">
              <a:buFont typeface="Arial" panose="020B0604020202020204" pitchFamily="34" charset="0"/>
              <a:buChar char="•"/>
            </a:pPr>
            <a:r>
              <a:rPr lang="sl-SI" sz="1800" dirty="0" smtClean="0">
                <a:effectLst>
                  <a:outerShdw blurRad="38100" dist="38100" dir="2700000" algn="tl">
                    <a:srgbClr val="000000">
                      <a:alpha val="43137"/>
                    </a:srgbClr>
                  </a:outerShdw>
                </a:effectLst>
              </a:rPr>
              <a:t>Ne zanašamo se več na kolekcije</a:t>
            </a:r>
            <a:r>
              <a:rPr lang="sl-SI" sz="1800" dirty="0" smtClean="0"/>
              <a:t>; </a:t>
            </a:r>
            <a:r>
              <a:rPr lang="sl-SI" i="1" dirty="0" smtClean="0"/>
              <a:t>vzporedno se razvija kolekcije + projekte, ki niso vezani na sezono</a:t>
            </a:r>
          </a:p>
          <a:p>
            <a:pPr marL="285750" indent="-285750">
              <a:buFont typeface="Arial" panose="020B0604020202020204" pitchFamily="34" charset="0"/>
              <a:buChar char="•"/>
            </a:pPr>
            <a:r>
              <a:rPr lang="sl-SI" sz="1800" dirty="0" smtClean="0">
                <a:effectLst>
                  <a:outerShdw blurRad="38100" dist="38100" dir="2700000" algn="tl">
                    <a:srgbClr val="000000">
                      <a:alpha val="43137"/>
                    </a:srgbClr>
                  </a:outerShdw>
                </a:effectLst>
              </a:rPr>
              <a:t>Prilagajanje </a:t>
            </a:r>
            <a:r>
              <a:rPr lang="sl-SI" sz="1800" dirty="0">
                <a:effectLst>
                  <a:outerShdw blurRad="38100" dist="38100" dir="2700000" algn="tl">
                    <a:srgbClr val="000000">
                      <a:alpha val="43137"/>
                    </a:srgbClr>
                  </a:outerShdw>
                </a:effectLst>
              </a:rPr>
              <a:t>na majhne količine</a:t>
            </a:r>
            <a:r>
              <a:rPr lang="sl-SI" sz="1800" dirty="0" smtClean="0"/>
              <a:t>; </a:t>
            </a:r>
            <a:r>
              <a:rPr lang="sl-SI" i="1" dirty="0" smtClean="0"/>
              <a:t>iskanje produktov, ki niso zanimivi za velike korporacije</a:t>
            </a:r>
          </a:p>
          <a:p>
            <a:endParaRPr lang="sl-SI" sz="1800" dirty="0"/>
          </a:p>
        </p:txBody>
      </p:sp>
      <p:sp>
        <p:nvSpPr>
          <p:cNvPr id="5" name="Označba mesta datuma 4"/>
          <p:cNvSpPr>
            <a:spLocks noGrp="1"/>
          </p:cNvSpPr>
          <p:nvPr>
            <p:ph type="dt" sz="half" idx="10"/>
          </p:nvPr>
        </p:nvSpPr>
        <p:spPr/>
        <p:txBody>
          <a:bodyPr/>
          <a:lstStyle/>
          <a:p>
            <a:fld id="{69F61A28-62C9-4226-8E86-EE367970CDA0}" type="datetime1">
              <a:rPr lang="sl-SI" smtClean="0"/>
              <a:t>8.8.2018</a:t>
            </a:fld>
            <a:endParaRPr lang="de-DE" dirty="0"/>
          </a:p>
        </p:txBody>
      </p:sp>
      <p:pic>
        <p:nvPicPr>
          <p:cNvPr id="6" name="Označba mesta slike 6"/>
          <p:cNvPicPr>
            <a:picLocks noGrp="1" noChangeAspect="1"/>
          </p:cNvPicPr>
          <p:nvPr>
            <p:ph type="pic" idx="1"/>
          </p:nvPr>
        </p:nvPicPr>
        <p:blipFill>
          <a:blip r:embed="rId2"/>
          <a:srcRect l="5431" r="5431"/>
          <a:stretch>
            <a:fillRect/>
          </a:stretch>
        </p:blipFill>
        <p:spPr>
          <a:xfrm>
            <a:off x="5978520" y="1579880"/>
            <a:ext cx="5965119" cy="4710112"/>
          </a:xfrm>
          <a:prstGeom prst="rect">
            <a:avLst/>
          </a:prstGeom>
          <a:effectLst>
            <a:softEdge rad="63500"/>
          </a:effectLst>
        </p:spPr>
      </p:pic>
    </p:spTree>
    <p:extLst>
      <p:ext uri="{BB962C8B-B14F-4D97-AF65-F5344CB8AC3E}">
        <p14:creationId xmlns:p14="http://schemas.microsoft.com/office/powerpoint/2010/main" val="3158050099"/>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676</Words>
  <Application>Microsoft Office PowerPoint</Application>
  <PresentationFormat>Širokozaslonsko</PresentationFormat>
  <Paragraphs>102</Paragraphs>
  <Slides>10</Slides>
  <Notes>1</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10</vt:i4>
      </vt:variant>
    </vt:vector>
  </HeadingPairs>
  <TitlesOfParts>
    <vt:vector size="14" baseType="lpstr">
      <vt:lpstr>Arial</vt:lpstr>
      <vt:lpstr>Calibri</vt:lpstr>
      <vt:lpstr>Calibri Light</vt:lpstr>
      <vt:lpstr>Officeova tema</vt:lpstr>
      <vt:lpstr>NAŠA POT … </vt:lpstr>
      <vt:lpstr>TRADICIJA ČEVLJARSTVA v družini že več kot 100 let    </vt:lpstr>
      <vt:lpstr>IZOBRAŽEVANJE Miha  Gros </vt:lpstr>
      <vt:lpstr>Prevzem podjetja, nova poslovna pot        (prehod iz s.p. na d.o.o.)</vt:lpstr>
      <vt:lpstr>MIGI danes</vt:lpstr>
      <vt:lpstr>PowerPointova predstavitev</vt:lpstr>
      <vt:lpstr>Kako izkoristiti niše, ki jih ponuja čevljarska industrija? </vt:lpstr>
      <vt:lpstr>       Ponovna obuditev čevljarske panoge </vt:lpstr>
      <vt:lpstr>Poslovanje po zahtevah trga</vt:lpstr>
      <vt:lpstr>Vsak začetek je težak „nasvet, ki ga v knjigi ni“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PREDSTAVITEV POSLOVNIH POTI</dc:title>
  <dc:creator>m.gros</dc:creator>
  <cp:lastModifiedBy>Migi</cp:lastModifiedBy>
  <cp:revision>59</cp:revision>
  <cp:lastPrinted>2016-06-29T09:43:17Z</cp:lastPrinted>
  <dcterms:created xsi:type="dcterms:W3CDTF">2016-06-16T07:51:54Z</dcterms:created>
  <dcterms:modified xsi:type="dcterms:W3CDTF">2018-08-08T05:19:32Z</dcterms:modified>
</cp:coreProperties>
</file>